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65" r:id="rId4"/>
    <p:sldId id="266" r:id="rId5"/>
    <p:sldId id="267" r:id="rId6"/>
    <p:sldId id="268" r:id="rId7"/>
    <p:sldId id="269" r:id="rId8"/>
    <p:sldId id="270" r:id="rId9"/>
    <p:sldId id="271" r:id="rId10"/>
    <p:sldId id="272" r:id="rId11"/>
    <p:sldId id="273" r:id="rId12"/>
    <p:sldId id="274" r:id="rId13"/>
    <p:sldId id="275" r:id="rId14"/>
    <p:sldId id="276" r:id="rId15"/>
    <p:sldId id="277" r:id="rId16"/>
    <p:sldId id="278" r:id="rId17"/>
    <p:sldId id="279" r:id="rId18"/>
    <p:sldId id="280" r:id="rId19"/>
    <p:sldId id="281" r:id="rId20"/>
    <p:sldId id="282" r:id="rId21"/>
    <p:sldId id="283" r:id="rId22"/>
    <p:sldId id="284" r:id="rId23"/>
    <p:sldId id="285" r:id="rId24"/>
    <p:sldId id="286" r:id="rId25"/>
    <p:sldId id="287" r:id="rId26"/>
    <p:sldId id="288" r:id="rId27"/>
    <p:sldId id="289" r:id="rId28"/>
    <p:sldId id="290" r:id="rId29"/>
    <p:sldId id="291" r:id="rId30"/>
    <p:sldId id="292" r:id="rId31"/>
    <p:sldId id="293" r:id="rId32"/>
    <p:sldId id="294" r:id="rId33"/>
    <p:sldId id="295" r:id="rId34"/>
    <p:sldId id="296" r:id="rId35"/>
    <p:sldId id="297" r:id="rId36"/>
    <p:sldId id="298" r:id="rId37"/>
    <p:sldId id="299" r:id="rId38"/>
    <p:sldId id="300" r:id="rId39"/>
    <p:sldId id="301" r:id="rId40"/>
    <p:sldId id="302" r:id="rId41"/>
    <p:sldId id="303" r:id="rId42"/>
    <p:sldId id="304" r:id="rId43"/>
    <p:sldId id="305" r:id="rId44"/>
    <p:sldId id="306" r:id="rId45"/>
    <p:sldId id="307" r:id="rId46"/>
    <p:sldId id="308" r:id="rId47"/>
    <p:sldId id="309" r:id="rId48"/>
    <p:sldId id="310" r:id="rId49"/>
    <p:sldId id="311" r:id="rId50"/>
    <p:sldId id="312" r:id="rId51"/>
    <p:sldId id="313" r:id="rId52"/>
    <p:sldId id="314" r:id="rId53"/>
    <p:sldId id="315" r:id="rId54"/>
    <p:sldId id="316" r:id="rId55"/>
    <p:sldId id="317" r:id="rId56"/>
    <p:sldId id="318" r:id="rId57"/>
    <p:sldId id="319" r:id="rId58"/>
    <p:sldId id="320" r:id="rId59"/>
    <p:sldId id="321" r:id="rId60"/>
    <p:sldId id="260" r:id="rId61"/>
    <p:sldId id="261" r:id="rId62"/>
    <p:sldId id="262" r:id="rId63"/>
    <p:sldId id="263" r:id="rId6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980" autoAdjust="0"/>
    <p:restoredTop sz="94660"/>
  </p:normalViewPr>
  <p:slideViewPr>
    <p:cSldViewPr snapToGrid="0">
      <p:cViewPr varScale="1">
        <p:scale>
          <a:sx n="78" d="100"/>
          <a:sy n="78" d="100"/>
        </p:scale>
        <p:origin x="60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560"/>
            <a:ext cx="12192000" cy="6858000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8136081" y="4167958"/>
            <a:ext cx="40559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smtClean="0">
                <a:latin typeface="黑体" panose="02010609060101010101" pitchFamily="49" charset="-122"/>
                <a:ea typeface="黑体" panose="02010609060101010101" pitchFamily="49" charset="-122"/>
              </a:rPr>
              <a:t>【YOOTK】</a:t>
            </a:r>
            <a:r>
              <a:rPr lang="zh-CN" altLang="en-US" sz="2400" b="1" smtClean="0">
                <a:latin typeface="黑体" panose="02010609060101010101" pitchFamily="49" charset="-122"/>
                <a:ea typeface="黑体" panose="02010609060101010101" pitchFamily="49" charset="-122"/>
              </a:rPr>
              <a:t>沐言科技：李兴华</a:t>
            </a:r>
            <a:endParaRPr lang="zh-CN" altLang="en-US" sz="2400" b="1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442" y="4629623"/>
            <a:ext cx="1325075" cy="127629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3843" y="3078976"/>
            <a:ext cx="772170" cy="77217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" y="92115"/>
            <a:ext cx="11962765" cy="672905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9008" y="5132280"/>
            <a:ext cx="529984" cy="529984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4376057" y="2299178"/>
            <a:ext cx="7815943" cy="1876582"/>
          </a:xfrm>
          <a:prstGeom prst="rect">
            <a:avLst/>
          </a:prstGeom>
          <a:solidFill>
            <a:schemeClr val="accent1">
              <a:lumMod val="20000"/>
              <a:lumOff val="80000"/>
              <a:alpha val="79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200" b="1" smtClean="0"/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4423956" y="2449439"/>
            <a:ext cx="7680960" cy="648587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4423956" y="3378497"/>
            <a:ext cx="7680960" cy="491699"/>
          </a:xfrm>
        </p:spPr>
        <p:txBody>
          <a:bodyPr>
            <a:normAutofit/>
          </a:bodyPr>
          <a:lstStyle>
            <a:lvl1pPr marL="0" indent="0" algn="l">
              <a:buNone/>
              <a:defRPr sz="3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89894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A524054-47C6-4045-80E0-F810CAC9B075}" type="datetimeFigureOut">
              <a:rPr lang="zh-CN" altLang="en-US" smtClean="0"/>
              <a:t>2022/4/21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DE0855B-FB0C-4ED7-B891-0B4DA94DC8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22268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A524054-47C6-4045-80E0-F810CAC9B075}" type="datetimeFigureOut">
              <a:rPr lang="zh-CN" altLang="en-US" smtClean="0"/>
              <a:t>2022/4/21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DE0855B-FB0C-4ED7-B891-0B4DA94DC8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06492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117169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A524054-47C6-4045-80E0-F810CAC9B075}" type="datetimeFigureOut">
              <a:rPr lang="zh-CN" altLang="en-US" smtClean="0"/>
              <a:t>2022/4/21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DE0855B-FB0C-4ED7-B891-0B4DA94DC8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42591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A524054-47C6-4045-80E0-F810CAC9B075}" type="datetimeFigureOut">
              <a:rPr lang="zh-CN" altLang="en-US" smtClean="0"/>
              <a:t>2022/4/21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DE0855B-FB0C-4ED7-B891-0B4DA94DC8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55164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A524054-47C6-4045-80E0-F810CAC9B075}" type="datetimeFigureOut">
              <a:rPr lang="zh-CN" altLang="en-US" smtClean="0"/>
              <a:t>2022/4/21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DE0855B-FB0C-4ED7-B891-0B4DA94DC8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80690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A524054-47C6-4045-80E0-F810CAC9B075}" type="datetimeFigureOut">
              <a:rPr lang="zh-CN" altLang="en-US" smtClean="0"/>
              <a:t>2022/4/21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DE0855B-FB0C-4ED7-B891-0B4DA94DC8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88864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A524054-47C6-4045-80E0-F810CAC9B075}" type="datetimeFigureOut">
              <a:rPr lang="zh-CN" altLang="en-US" smtClean="0"/>
              <a:t>2022/4/21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DE0855B-FB0C-4ED7-B891-0B4DA94DC8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75599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A524054-47C6-4045-80E0-F810CAC9B075}" type="datetimeFigureOut">
              <a:rPr lang="zh-CN" altLang="en-US" smtClean="0"/>
              <a:t>2022/4/21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DE0855B-FB0C-4ED7-B891-0B4DA94DC8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6421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A524054-47C6-4045-80E0-F810CAC9B075}" type="datetimeFigureOut">
              <a:rPr lang="zh-CN" altLang="en-US" smtClean="0"/>
              <a:t>2022/4/21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DE0855B-FB0C-4ED7-B891-0B4DA94DC8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60468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A524054-47C6-4045-80E0-F810CAC9B075}" type="datetimeFigureOut">
              <a:rPr lang="zh-CN" altLang="en-US" smtClean="0"/>
              <a:t>2022/4/21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DE0855B-FB0C-4ED7-B891-0B4DA94DC8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57483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7491" y="69035"/>
            <a:ext cx="12020006" cy="7800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7491" y="849087"/>
            <a:ext cx="12020006" cy="59305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114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阿里巴巴普惠体 B" panose="00020600040101010101" pitchFamily="18" charset="-122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b="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阿里巴巴普惠体 B" panose="00020600040101010101" pitchFamily="18" charset="-122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阿里巴巴普惠体 B" panose="00020600040101010101" pitchFamily="18" charset="-122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阿里巴巴普惠体 B" panose="00020600040101010101" pitchFamily="18" charset="-122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阿里巴巴普惠体 B" panose="00020600040101010101" pitchFamily="18" charset="-122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b="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阿里巴巴普惠体 B" panose="00020600040101010101" pitchFamily="18" charset="-122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>
            <a:spLocks/>
          </p:cNvSpPr>
          <p:nvPr/>
        </p:nvSpPr>
        <p:spPr>
          <a:xfrm>
            <a:off x="4467807" y="2462532"/>
            <a:ext cx="7580501" cy="60540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</a:lstStyle>
          <a:p>
            <a:r>
              <a:rPr lang="en-US" altLang="zh-CN" sz="3600" smtClean="0"/>
              <a:t>SpringCloud</a:t>
            </a:r>
            <a:r>
              <a:rPr lang="zh-CN" altLang="en-US" sz="3600" smtClean="0"/>
              <a:t>就业编程实战</a:t>
            </a:r>
            <a:endParaRPr lang="zh-CN" altLang="en-US" sz="3600"/>
          </a:p>
        </p:txBody>
      </p:sp>
      <p:sp>
        <p:nvSpPr>
          <p:cNvPr id="5" name="副标题 2"/>
          <p:cNvSpPr txBox="1">
            <a:spLocks/>
          </p:cNvSpPr>
          <p:nvPr/>
        </p:nvSpPr>
        <p:spPr>
          <a:xfrm>
            <a:off x="4467807" y="3358588"/>
            <a:ext cx="5658976" cy="58204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24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20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18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16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14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2800" smtClean="0"/>
              <a:t>第</a:t>
            </a:r>
            <a:r>
              <a:rPr lang="en-US" altLang="zh-CN" sz="2800" smtClean="0"/>
              <a:t>7</a:t>
            </a:r>
            <a:r>
              <a:rPr lang="zh-CN" altLang="en-US" sz="2800"/>
              <a:t>章：微服务安全与监控</a:t>
            </a:r>
            <a:endParaRPr lang="zh-CN" altLang="en-US" sz="2800"/>
          </a:p>
        </p:txBody>
      </p:sp>
    </p:spTree>
    <p:extLst>
      <p:ext uri="{BB962C8B-B14F-4D97-AF65-F5344CB8AC3E}">
        <p14:creationId xmlns:p14="http://schemas.microsoft.com/office/powerpoint/2010/main" val="3939947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JWTSecurityService</a:t>
            </a:r>
            <a:endParaRPr lang="zh-CN" altLang="en-US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/>
          </p:nvPr>
        </p:nvGraphicFramePr>
        <p:xfrm>
          <a:off x="260933" y="797243"/>
          <a:ext cx="11655900" cy="5899890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{5940675A-B579-460E-94D1-54222C63F5DA}</a:tableStyleId>
              </a:tblPr>
              <a:tblGrid>
                <a:gridCol w="11655900">
                  <a:extLst>
                    <a:ext uri="{9D8B030D-6E8A-4147-A177-3AD203B41FA5}">
                      <a16:colId xmlns:a16="http://schemas.microsoft.com/office/drawing/2014/main" val="2150863476"/>
                    </a:ext>
                  </a:extLst>
                </a:gridCol>
              </a:tblGrid>
              <a:tr h="5899890"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package com.yootk.jwt.service;</a:t>
                      </a:r>
                      <a:br>
                        <a:rPr lang="en-US" sz="900">
                          <a:effectLst/>
                        </a:rPr>
                      </a:br>
                      <a:r>
                        <a:rPr lang="en-US" sz="900">
                          <a:effectLst/>
                        </a:rPr>
                        <a:t>public interface ITokenService {</a:t>
                      </a:r>
                      <a:br>
                        <a:rPr lang="en-US" sz="900">
                          <a:effectLst/>
                        </a:rPr>
                      </a:br>
                      <a:r>
                        <a:rPr lang="en-US" sz="900">
                          <a:effectLst/>
                        </a:rPr>
                        <a:t>    /**</a:t>
                      </a:r>
                      <a:br>
                        <a:rPr lang="en-US" sz="900">
                          <a:effectLst/>
                        </a:rPr>
                      </a:br>
                      <a:r>
                        <a:rPr lang="en-US" sz="900">
                          <a:effectLst/>
                        </a:rPr>
                        <a:t>     * </a:t>
                      </a:r>
                      <a:r>
                        <a:rPr lang="zh-CN" sz="900">
                          <a:effectLst/>
                        </a:rPr>
                        <a:t>获取当前</a:t>
                      </a:r>
                      <a:r>
                        <a:rPr lang="en-US" sz="900">
                          <a:effectLst/>
                        </a:rPr>
                        <a:t>JWT</a:t>
                      </a:r>
                      <a:r>
                        <a:rPr lang="zh-CN" sz="900">
                          <a:effectLst/>
                        </a:rPr>
                        <a:t>数据的加密</a:t>
                      </a:r>
                      <a:r>
                        <a:rPr lang="en-US" sz="900">
                          <a:effectLst/>
                        </a:rPr>
                        <a:t>KEY</a:t>
                      </a:r>
                      <a:br>
                        <a:rPr lang="en-US" sz="900">
                          <a:effectLst/>
                        </a:rPr>
                      </a:br>
                      <a:r>
                        <a:rPr lang="en-US" sz="900">
                          <a:effectLst/>
                        </a:rPr>
                        <a:t>     * @return SecretKey</a:t>
                      </a:r>
                      <a:r>
                        <a:rPr lang="zh-CN" sz="900">
                          <a:effectLst/>
                        </a:rPr>
                        <a:t>接口实例</a:t>
                      </a:r>
                      <a:r>
                        <a:rPr lang="en-US" sz="900">
                          <a:effectLst/>
                        </a:rPr>
                        <a:t/>
                      </a:r>
                      <a:br>
                        <a:rPr lang="en-US" sz="900">
                          <a:effectLst/>
                        </a:rPr>
                      </a:br>
                      <a:r>
                        <a:rPr lang="en-US" sz="900">
                          <a:effectLst/>
                        </a:rPr>
                        <a:t>     */</a:t>
                      </a:r>
                      <a:br>
                        <a:rPr lang="en-US" sz="900">
                          <a:effectLst/>
                        </a:rPr>
                      </a:br>
                      <a:r>
                        <a:rPr lang="en-US" sz="900">
                          <a:effectLst/>
                        </a:rPr>
                        <a:t>    public SecretKey generalKey();</a:t>
                      </a:r>
                      <a:br>
                        <a:rPr lang="en-US" sz="900">
                          <a:effectLst/>
                        </a:rPr>
                      </a:br>
                      <a:r>
                        <a:rPr lang="en-US" sz="900">
                          <a:effectLst/>
                        </a:rPr>
                        <a:t>    /**</a:t>
                      </a:r>
                      <a:br>
                        <a:rPr lang="en-US" sz="900">
                          <a:effectLst/>
                        </a:rPr>
                      </a:br>
                      <a:r>
                        <a:rPr lang="en-US" sz="900">
                          <a:effectLst/>
                        </a:rPr>
                        <a:t>     * </a:t>
                      </a:r>
                      <a:r>
                        <a:rPr lang="zh-CN" sz="900">
                          <a:effectLst/>
                        </a:rPr>
                        <a:t>根据指定的加密算法以及加密</a:t>
                      </a:r>
                      <a:r>
                        <a:rPr lang="en-US" sz="900">
                          <a:effectLst/>
                        </a:rPr>
                        <a:t>KEY</a:t>
                      </a:r>
                      <a:r>
                        <a:rPr lang="zh-CN" sz="900">
                          <a:effectLst/>
                        </a:rPr>
                        <a:t>创建一个</a:t>
                      </a:r>
                      <a:r>
                        <a:rPr lang="en-US" sz="900">
                          <a:effectLst/>
                        </a:rPr>
                        <a:t>Token</a:t>
                      </a:r>
                      <a:r>
                        <a:rPr lang="zh-CN" sz="900">
                          <a:effectLst/>
                        </a:rPr>
                        <a:t>数据</a:t>
                      </a:r>
                      <a:r>
                        <a:rPr lang="en-US" sz="900">
                          <a:effectLst/>
                        </a:rPr>
                        <a:t/>
                      </a:r>
                      <a:br>
                        <a:rPr lang="en-US" sz="900">
                          <a:effectLst/>
                        </a:rPr>
                      </a:br>
                      <a:r>
                        <a:rPr lang="en-US" sz="900">
                          <a:effectLst/>
                        </a:rPr>
                        <a:t>     * @param id TokenID</a:t>
                      </a:r>
                      <a:r>
                        <a:rPr lang="zh-CN" sz="900">
                          <a:effectLst/>
                        </a:rPr>
                        <a:t>数据</a:t>
                      </a:r>
                      <a:r>
                        <a:rPr lang="en-US" sz="900">
                          <a:effectLst/>
                        </a:rPr>
                        <a:t/>
                      </a:r>
                      <a:br>
                        <a:rPr lang="en-US" sz="900">
                          <a:effectLst/>
                        </a:rPr>
                      </a:br>
                      <a:r>
                        <a:rPr lang="en-US" sz="900">
                          <a:effectLst/>
                        </a:rPr>
                        <a:t>     * @param subject JWT</a:t>
                      </a:r>
                      <a:r>
                        <a:rPr lang="zh-CN" sz="900">
                          <a:effectLst/>
                        </a:rPr>
                        <a:t>数据需要携带的用户认证或授权数据</a:t>
                      </a:r>
                      <a:r>
                        <a:rPr lang="en-US" sz="900">
                          <a:effectLst/>
                        </a:rPr>
                        <a:t/>
                      </a:r>
                      <a:br>
                        <a:rPr lang="en-US" sz="900">
                          <a:effectLst/>
                        </a:rPr>
                      </a:br>
                      <a:r>
                        <a:rPr lang="en-US" sz="900">
                          <a:effectLst/>
                        </a:rPr>
                        <a:t>     * @return </a:t>
                      </a:r>
                      <a:r>
                        <a:rPr lang="zh-CN" sz="900">
                          <a:effectLst/>
                        </a:rPr>
                        <a:t>生成的</a:t>
                      </a:r>
                      <a:r>
                        <a:rPr lang="en-US" sz="900">
                          <a:effectLst/>
                        </a:rPr>
                        <a:t>Token</a:t>
                      </a:r>
                      <a:r>
                        <a:rPr lang="zh-CN" sz="900">
                          <a:effectLst/>
                        </a:rPr>
                        <a:t>信息</a:t>
                      </a:r>
                      <a:r>
                        <a:rPr lang="en-US" sz="900">
                          <a:effectLst/>
                        </a:rPr>
                        <a:t/>
                      </a:r>
                      <a:br>
                        <a:rPr lang="en-US" sz="900">
                          <a:effectLst/>
                        </a:rPr>
                      </a:br>
                      <a:r>
                        <a:rPr lang="en-US" sz="900">
                          <a:effectLst/>
                        </a:rPr>
                        <a:t>     */</a:t>
                      </a:r>
                      <a:br>
                        <a:rPr lang="en-US" sz="900">
                          <a:effectLst/>
                        </a:rPr>
                      </a:br>
                      <a:r>
                        <a:rPr lang="en-US" sz="900">
                          <a:effectLst/>
                        </a:rPr>
                        <a:t>    public String createToken(String id, Map&lt;String, Object&gt; subject);</a:t>
                      </a:r>
                      <a:br>
                        <a:rPr lang="en-US" sz="900">
                          <a:effectLst/>
                        </a:rPr>
                      </a:br>
                      <a:r>
                        <a:rPr lang="en-US" sz="900">
                          <a:effectLst/>
                        </a:rPr>
                        <a:t>    /**</a:t>
                      </a:r>
                      <a:br>
                        <a:rPr lang="en-US" sz="900">
                          <a:effectLst/>
                        </a:rPr>
                      </a:br>
                      <a:r>
                        <a:rPr lang="en-US" sz="900">
                          <a:effectLst/>
                        </a:rPr>
                        <a:t>     * </a:t>
                      </a:r>
                      <a:r>
                        <a:rPr lang="zh-CN" sz="900">
                          <a:effectLst/>
                        </a:rPr>
                        <a:t>根据已有的</a:t>
                      </a:r>
                      <a:r>
                        <a:rPr lang="en-US" sz="900">
                          <a:effectLst/>
                        </a:rPr>
                        <a:t>Token</a:t>
                      </a:r>
                      <a:r>
                        <a:rPr lang="zh-CN" sz="900">
                          <a:effectLst/>
                        </a:rPr>
                        <a:t>解析出所包含的数据信息</a:t>
                      </a:r>
                      <a:r>
                        <a:rPr lang="en-US" sz="900">
                          <a:effectLst/>
                        </a:rPr>
                        <a:t/>
                      </a:r>
                      <a:br>
                        <a:rPr lang="en-US" sz="900">
                          <a:effectLst/>
                        </a:rPr>
                      </a:br>
                      <a:r>
                        <a:rPr lang="en-US" sz="900">
                          <a:effectLst/>
                        </a:rPr>
                        <a:t>     * @param token </a:t>
                      </a:r>
                      <a:r>
                        <a:rPr lang="zh-CN" sz="900">
                          <a:effectLst/>
                        </a:rPr>
                        <a:t>要解析的</a:t>
                      </a:r>
                      <a:r>
                        <a:rPr lang="en-US" sz="900">
                          <a:effectLst/>
                        </a:rPr>
                        <a:t>Token</a:t>
                      </a:r>
                      <a:r>
                        <a:rPr lang="zh-CN" sz="900">
                          <a:effectLst/>
                        </a:rPr>
                        <a:t>数据</a:t>
                      </a:r>
                      <a:r>
                        <a:rPr lang="en-US" sz="900">
                          <a:effectLst/>
                        </a:rPr>
                        <a:t/>
                      </a:r>
                      <a:br>
                        <a:rPr lang="en-US" sz="900">
                          <a:effectLst/>
                        </a:rPr>
                      </a:br>
                      <a:r>
                        <a:rPr lang="en-US" sz="900">
                          <a:effectLst/>
                        </a:rPr>
                        <a:t>     * @return Jws</a:t>
                      </a:r>
                      <a:r>
                        <a:rPr lang="zh-CN" sz="900">
                          <a:effectLst/>
                        </a:rPr>
                        <a:t>接口实例（指定</a:t>
                      </a:r>
                      <a:r>
                        <a:rPr lang="en-US" sz="900">
                          <a:effectLst/>
                        </a:rPr>
                        <a:t>Token</a:t>
                      </a:r>
                      <a:r>
                        <a:rPr lang="zh-CN" sz="900">
                          <a:effectLst/>
                        </a:rPr>
                        <a:t>数据所包含的数据）</a:t>
                      </a:r>
                      <a:r>
                        <a:rPr lang="en-US" sz="900">
                          <a:effectLst/>
                        </a:rPr>
                        <a:t/>
                      </a:r>
                      <a:br>
                        <a:rPr lang="en-US" sz="900">
                          <a:effectLst/>
                        </a:rPr>
                      </a:br>
                      <a:r>
                        <a:rPr lang="en-US" sz="900">
                          <a:effectLst/>
                        </a:rPr>
                        <a:t>     * @throws JwtException JWT</a:t>
                      </a:r>
                      <a:r>
                        <a:rPr lang="zh-CN" sz="900">
                          <a:effectLst/>
                        </a:rPr>
                        <a:t>数据解析出现的异常</a:t>
                      </a:r>
                      <a:r>
                        <a:rPr lang="en-US" sz="900">
                          <a:effectLst/>
                        </a:rPr>
                        <a:t/>
                      </a:r>
                      <a:br>
                        <a:rPr lang="en-US" sz="900">
                          <a:effectLst/>
                        </a:rPr>
                      </a:br>
                      <a:r>
                        <a:rPr lang="en-US" sz="900">
                          <a:effectLst/>
                        </a:rPr>
                        <a:t>     */</a:t>
                      </a:r>
                      <a:br>
                        <a:rPr lang="en-US" sz="900">
                          <a:effectLst/>
                        </a:rPr>
                      </a:br>
                      <a:r>
                        <a:rPr lang="en-US" sz="900">
                          <a:effectLst/>
                        </a:rPr>
                        <a:t>    public Jws&lt;Claims&gt; parseToken(String token) throws JwtException;</a:t>
                      </a:r>
                      <a:br>
                        <a:rPr lang="en-US" sz="900">
                          <a:effectLst/>
                        </a:rPr>
                      </a:br>
                      <a:r>
                        <a:rPr lang="en-US" sz="900">
                          <a:effectLst/>
                        </a:rPr>
                        <a:t>    /**</a:t>
                      </a:r>
                      <a:br>
                        <a:rPr lang="en-US" sz="900">
                          <a:effectLst/>
                        </a:rPr>
                      </a:br>
                      <a:r>
                        <a:rPr lang="en-US" sz="900">
                          <a:effectLst/>
                        </a:rPr>
                        <a:t>     * </a:t>
                      </a:r>
                      <a:r>
                        <a:rPr lang="zh-CN" sz="900">
                          <a:effectLst/>
                        </a:rPr>
                        <a:t>验证</a:t>
                      </a:r>
                      <a:r>
                        <a:rPr lang="en-US" sz="900">
                          <a:effectLst/>
                        </a:rPr>
                        <a:t>Token</a:t>
                      </a:r>
                      <a:r>
                        <a:rPr lang="zh-CN" sz="900">
                          <a:effectLst/>
                        </a:rPr>
                        <a:t>是否有效</a:t>
                      </a:r>
                      <a:r>
                        <a:rPr lang="en-US" sz="900">
                          <a:effectLst/>
                        </a:rPr>
                        <a:t/>
                      </a:r>
                      <a:br>
                        <a:rPr lang="en-US" sz="900">
                          <a:effectLst/>
                        </a:rPr>
                      </a:br>
                      <a:r>
                        <a:rPr lang="en-US" sz="900">
                          <a:effectLst/>
                        </a:rPr>
                        <a:t>     * @param token </a:t>
                      </a:r>
                      <a:r>
                        <a:rPr lang="zh-CN" sz="900">
                          <a:effectLst/>
                        </a:rPr>
                        <a:t>要验证的</a:t>
                      </a:r>
                      <a:r>
                        <a:rPr lang="en-US" sz="900">
                          <a:effectLst/>
                        </a:rPr>
                        <a:t>Token</a:t>
                      </a:r>
                      <a:r>
                        <a:rPr lang="zh-CN" sz="900">
                          <a:effectLst/>
                        </a:rPr>
                        <a:t>数据</a:t>
                      </a:r>
                      <a:r>
                        <a:rPr lang="en-US" sz="900">
                          <a:effectLst/>
                        </a:rPr>
                        <a:t/>
                      </a:r>
                      <a:br>
                        <a:rPr lang="en-US" sz="900">
                          <a:effectLst/>
                        </a:rPr>
                      </a:br>
                      <a:r>
                        <a:rPr lang="en-US" sz="900">
                          <a:effectLst/>
                        </a:rPr>
                        <a:t>     * @return Token</a:t>
                      </a:r>
                      <a:r>
                        <a:rPr lang="zh-CN" sz="900">
                          <a:effectLst/>
                        </a:rPr>
                        <a:t>有效返回</a:t>
                      </a:r>
                      <a:r>
                        <a:rPr lang="en-US" sz="900">
                          <a:effectLst/>
                        </a:rPr>
                        <a:t>true</a:t>
                      </a:r>
                      <a:r>
                        <a:rPr lang="zh-CN" sz="900">
                          <a:effectLst/>
                        </a:rPr>
                        <a:t>，否则返回</a:t>
                      </a:r>
                      <a:r>
                        <a:rPr lang="en-US" sz="900">
                          <a:effectLst/>
                        </a:rPr>
                        <a:t>false</a:t>
                      </a:r>
                      <a:br>
                        <a:rPr lang="en-US" sz="900">
                          <a:effectLst/>
                        </a:rPr>
                      </a:br>
                      <a:r>
                        <a:rPr lang="en-US" sz="900">
                          <a:effectLst/>
                        </a:rPr>
                        <a:t>     */</a:t>
                      </a:r>
                      <a:br>
                        <a:rPr lang="en-US" sz="900">
                          <a:effectLst/>
                        </a:rPr>
                      </a:br>
                      <a:r>
                        <a:rPr lang="en-US" sz="900">
                          <a:effectLst/>
                        </a:rPr>
                        <a:t>    public boolean verifyToken(String token);</a:t>
                      </a:r>
                      <a:br>
                        <a:rPr lang="en-US" sz="900">
                          <a:effectLst/>
                        </a:rPr>
                      </a:br>
                      <a:r>
                        <a:rPr lang="en-US" sz="900">
                          <a:effectLst/>
                        </a:rPr>
                        <a:t>    /**</a:t>
                      </a:r>
                      <a:br>
                        <a:rPr lang="en-US" sz="900">
                          <a:effectLst/>
                        </a:rPr>
                      </a:br>
                      <a:r>
                        <a:rPr lang="en-US" sz="900">
                          <a:effectLst/>
                        </a:rPr>
                        <a:t>     * Token</a:t>
                      </a:r>
                      <a:r>
                        <a:rPr lang="zh-CN" sz="900">
                          <a:effectLst/>
                        </a:rPr>
                        <a:t>刷新（延缓失效时间）</a:t>
                      </a:r>
                      <a:r>
                        <a:rPr lang="en-US" sz="900">
                          <a:effectLst/>
                        </a:rPr>
                        <a:t/>
                      </a:r>
                      <a:br>
                        <a:rPr lang="en-US" sz="900">
                          <a:effectLst/>
                        </a:rPr>
                      </a:br>
                      <a:r>
                        <a:rPr lang="en-US" sz="900">
                          <a:effectLst/>
                        </a:rPr>
                        <a:t>     * @param token </a:t>
                      </a:r>
                      <a:r>
                        <a:rPr lang="zh-CN" sz="900">
                          <a:effectLst/>
                        </a:rPr>
                        <a:t>要延缓失效时间的</a:t>
                      </a:r>
                      <a:r>
                        <a:rPr lang="en-US" sz="900">
                          <a:effectLst/>
                        </a:rPr>
                        <a:t>Token</a:t>
                      </a:r>
                      <a:r>
                        <a:rPr lang="zh-CN" sz="900">
                          <a:effectLst/>
                        </a:rPr>
                        <a:t>数据</a:t>
                      </a:r>
                      <a:r>
                        <a:rPr lang="en-US" sz="900">
                          <a:effectLst/>
                        </a:rPr>
                        <a:t/>
                      </a:r>
                      <a:br>
                        <a:rPr lang="en-US" sz="900">
                          <a:effectLst/>
                        </a:rPr>
                      </a:br>
                      <a:r>
                        <a:rPr lang="en-US" sz="900">
                          <a:effectLst/>
                        </a:rPr>
                        <a:t>     * @return </a:t>
                      </a:r>
                      <a:r>
                        <a:rPr lang="zh-CN" sz="900">
                          <a:effectLst/>
                        </a:rPr>
                        <a:t>新的</a:t>
                      </a:r>
                      <a:r>
                        <a:rPr lang="en-US" sz="900">
                          <a:effectLst/>
                        </a:rPr>
                        <a:t>Token</a:t>
                      </a:r>
                      <a:r>
                        <a:rPr lang="zh-CN" sz="900">
                          <a:effectLst/>
                        </a:rPr>
                        <a:t>数据，如果该</a:t>
                      </a:r>
                      <a:r>
                        <a:rPr lang="en-US" sz="900">
                          <a:effectLst/>
                        </a:rPr>
                        <a:t>Token</a:t>
                      </a:r>
                      <a:r>
                        <a:rPr lang="zh-CN" sz="900">
                          <a:effectLst/>
                        </a:rPr>
                        <a:t>已经失效，则返回</a:t>
                      </a:r>
                      <a:r>
                        <a:rPr lang="en-US" sz="900">
                          <a:effectLst/>
                        </a:rPr>
                        <a:t>null</a:t>
                      </a:r>
                      <a:br>
                        <a:rPr lang="en-US" sz="900">
                          <a:effectLst/>
                        </a:rPr>
                      </a:br>
                      <a:r>
                        <a:rPr lang="en-US" sz="900">
                          <a:effectLst/>
                        </a:rPr>
                        <a:t>     */</a:t>
                      </a:r>
                      <a:br>
                        <a:rPr lang="en-US" sz="900">
                          <a:effectLst/>
                        </a:rPr>
                      </a:br>
                      <a:r>
                        <a:rPr lang="en-US" sz="900">
                          <a:effectLst/>
                        </a:rPr>
                        <a:t>    public String refreshToken(String token);</a:t>
                      </a:r>
                      <a:br>
                        <a:rPr lang="en-US" sz="900">
                          <a:effectLst/>
                        </a:rPr>
                      </a:br>
                      <a:r>
                        <a:rPr lang="en-US" sz="900">
                          <a:effectLst/>
                        </a:rPr>
                        <a:t>}</a:t>
                      </a:r>
                      <a:endParaRPr lang="zh-CN" sz="10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627877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34910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TokenServiceImpl</a:t>
            </a:r>
            <a:endParaRPr lang="zh-CN" altLang="en-US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/>
          </p:nvPr>
        </p:nvGraphicFramePr>
        <p:xfrm>
          <a:off x="165100" y="800099"/>
          <a:ext cx="5867400" cy="5829829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{5940675A-B579-460E-94D1-54222C63F5DA}</a:tableStyleId>
              </a:tblPr>
              <a:tblGrid>
                <a:gridCol w="5867400">
                  <a:extLst>
                    <a:ext uri="{9D8B030D-6E8A-4147-A177-3AD203B41FA5}">
                      <a16:colId xmlns:a16="http://schemas.microsoft.com/office/drawing/2014/main" val="293887526"/>
                    </a:ext>
                  </a:extLst>
                </a:gridCol>
              </a:tblGrid>
              <a:tr h="5829829">
                <a:tc>
                  <a:txBody>
                    <a:bodyPr/>
                    <a:lstStyle/>
                    <a:p>
                      <a:r>
                        <a:rPr lang="en-US" sz="800">
                          <a:effectLst/>
                        </a:rPr>
                        <a:t>package com.yootk.jwt.service.impl;</a:t>
                      </a:r>
                      <a:br>
                        <a:rPr lang="en-US" sz="800">
                          <a:effectLst/>
                        </a:rPr>
                      </a:br>
                      <a:r>
                        <a:rPr lang="en-US" sz="800">
                          <a:effectLst/>
                        </a:rPr>
                        <a:t>public class TokenServiceImpl implements ITokenService { 	// Token</a:t>
                      </a:r>
                      <a:r>
                        <a:rPr lang="zh-CN" sz="800">
                          <a:effectLst/>
                        </a:rPr>
                        <a:t>操作实现</a:t>
                      </a:r>
                      <a:r>
                        <a:rPr lang="en-US" sz="800">
                          <a:effectLst/>
                        </a:rPr>
                        <a:t/>
                      </a:r>
                      <a:br>
                        <a:rPr lang="en-US" sz="800">
                          <a:effectLst/>
                        </a:rPr>
                      </a:br>
                      <a:r>
                        <a:rPr lang="en-US" sz="800">
                          <a:effectLst/>
                        </a:rPr>
                        <a:t>    @Autowired                            			// </a:t>
                      </a:r>
                      <a:r>
                        <a:rPr lang="zh-CN" sz="800">
                          <a:effectLst/>
                        </a:rPr>
                        <a:t>依赖注入</a:t>
                      </a:r>
                      <a:r>
                        <a:rPr lang="en-US" sz="800">
                          <a:effectLst/>
                        </a:rPr>
                        <a:t/>
                      </a:r>
                      <a:br>
                        <a:rPr lang="en-US" sz="800">
                          <a:effectLst/>
                        </a:rPr>
                      </a:br>
                      <a:r>
                        <a:rPr lang="en-US" sz="800">
                          <a:effectLst/>
                        </a:rPr>
                        <a:t>    private ObjectMapper objectMapper; 			// JSON</a:t>
                      </a:r>
                      <a:r>
                        <a:rPr lang="zh-CN" sz="800">
                          <a:effectLst/>
                        </a:rPr>
                        <a:t>数据操作</a:t>
                      </a:r>
                      <a:r>
                        <a:rPr lang="en-US" sz="800">
                          <a:effectLst/>
                        </a:rPr>
                        <a:t/>
                      </a:r>
                      <a:br>
                        <a:rPr lang="en-US" sz="800">
                          <a:effectLst/>
                        </a:rPr>
                      </a:br>
                      <a:r>
                        <a:rPr lang="en-US" sz="800">
                          <a:effectLst/>
                        </a:rPr>
                        <a:t>    @Autowired                            			// </a:t>
                      </a:r>
                      <a:r>
                        <a:rPr lang="zh-CN" sz="800">
                          <a:effectLst/>
                        </a:rPr>
                        <a:t>依赖注入</a:t>
                      </a:r>
                      <a:r>
                        <a:rPr lang="en-US" sz="800">
                          <a:effectLst/>
                        </a:rPr>
                        <a:t/>
                      </a:r>
                      <a:br>
                        <a:rPr lang="en-US" sz="800">
                          <a:effectLst/>
                        </a:rPr>
                      </a:br>
                      <a:r>
                        <a:rPr lang="en-US" sz="800">
                          <a:effectLst/>
                        </a:rPr>
                        <a:t>    private JWTConfigProperties jwtConfigProperties;      	// </a:t>
                      </a:r>
                      <a:r>
                        <a:rPr lang="zh-CN" sz="800">
                          <a:effectLst/>
                        </a:rPr>
                        <a:t>注入</a:t>
                      </a:r>
                      <a:r>
                        <a:rPr lang="en-US" sz="800">
                          <a:effectLst/>
                        </a:rPr>
                        <a:t>JWT</a:t>
                      </a:r>
                      <a:r>
                        <a:rPr lang="zh-CN" sz="800">
                          <a:effectLst/>
                        </a:rPr>
                        <a:t>配置属性</a:t>
                      </a:r>
                      <a:r>
                        <a:rPr lang="en-US" sz="800">
                          <a:effectLst/>
                        </a:rPr>
                        <a:t/>
                      </a:r>
                      <a:br>
                        <a:rPr lang="en-US" sz="800">
                          <a:effectLst/>
                        </a:rPr>
                      </a:br>
                      <a:r>
                        <a:rPr lang="en-US" sz="800">
                          <a:effectLst/>
                        </a:rPr>
                        <a:t>    @Value("${spring.application.name}")			// SpEL</a:t>
                      </a:r>
                      <a:r>
                        <a:rPr lang="zh-CN" sz="800">
                          <a:effectLst/>
                        </a:rPr>
                        <a:t>注入</a:t>
                      </a:r>
                      <a:r>
                        <a:rPr lang="en-US" sz="800">
                          <a:effectLst/>
                        </a:rPr>
                        <a:t/>
                      </a:r>
                      <a:br>
                        <a:rPr lang="en-US" sz="800">
                          <a:effectLst/>
                        </a:rPr>
                      </a:br>
                      <a:r>
                        <a:rPr lang="en-US" sz="800">
                          <a:effectLst/>
                        </a:rPr>
                        <a:t>    private String applicationName;             		// </a:t>
                      </a:r>
                      <a:r>
                        <a:rPr lang="zh-CN" sz="800">
                          <a:effectLst/>
                        </a:rPr>
                        <a:t>应用名称</a:t>
                      </a:r>
                      <a:r>
                        <a:rPr lang="en-US" sz="800">
                          <a:effectLst/>
                        </a:rPr>
                        <a:t/>
                      </a:r>
                      <a:br>
                        <a:rPr lang="en-US" sz="800">
                          <a:effectLst/>
                        </a:rPr>
                      </a:br>
                      <a:r>
                        <a:rPr lang="en-US" sz="800">
                          <a:effectLst/>
                        </a:rPr>
                        <a:t>    private SignatureAlgorithm signatureAlgorithm = SignatureAlgorithm.HS256; // </a:t>
                      </a:r>
                      <a:r>
                        <a:rPr lang="zh-CN" sz="800">
                          <a:effectLst/>
                        </a:rPr>
                        <a:t>签名算法</a:t>
                      </a:r>
                      <a:r>
                        <a:rPr lang="en-US" sz="800">
                          <a:effectLst/>
                        </a:rPr>
                        <a:t/>
                      </a:r>
                      <a:br>
                        <a:rPr lang="en-US" sz="800">
                          <a:effectLst/>
                        </a:rPr>
                      </a:br>
                      <a:r>
                        <a:rPr lang="en-US" sz="800">
                          <a:effectLst/>
                        </a:rPr>
                        <a:t>    @Override</a:t>
                      </a:r>
                      <a:br>
                        <a:rPr lang="en-US" sz="800">
                          <a:effectLst/>
                        </a:rPr>
                      </a:br>
                      <a:r>
                        <a:rPr lang="en-US" sz="800">
                          <a:effectLst/>
                        </a:rPr>
                        <a:t>    public SecretKey generalKey() {			// </a:t>
                      </a:r>
                      <a:r>
                        <a:rPr lang="zh-CN" sz="800">
                          <a:effectLst/>
                        </a:rPr>
                        <a:t>生成密钥</a:t>
                      </a:r>
                      <a:r>
                        <a:rPr lang="en-US" sz="800">
                          <a:effectLst/>
                        </a:rPr>
                        <a:t/>
                      </a:r>
                      <a:br>
                        <a:rPr lang="en-US" sz="800">
                          <a:effectLst/>
                        </a:rPr>
                      </a:br>
                      <a:r>
                        <a:rPr lang="en-US" sz="800">
                          <a:effectLst/>
                        </a:rPr>
                        <a:t>        byte[] encodedKey = Base64.decodeBase64(Base64.encodeBase64(</a:t>
                      </a:r>
                      <a:br>
                        <a:rPr lang="en-US" sz="800">
                          <a:effectLst/>
                        </a:rPr>
                      </a:br>
                      <a:r>
                        <a:rPr lang="en-US" sz="800">
                          <a:effectLst/>
                        </a:rPr>
                        <a:t>                this.jwtConfigProperties.getSecret().getBytes()));</a:t>
                      </a:r>
                      <a:br>
                        <a:rPr lang="en-US" sz="800">
                          <a:effectLst/>
                        </a:rPr>
                      </a:br>
                      <a:r>
                        <a:rPr lang="en-US" sz="800">
                          <a:effectLst/>
                        </a:rPr>
                        <a:t>        SecretKeySpec key = new SecretKeySpec(encodedKey, 0, encodedKey.length, "AES");</a:t>
                      </a:r>
                      <a:br>
                        <a:rPr lang="en-US" sz="800">
                          <a:effectLst/>
                        </a:rPr>
                      </a:br>
                      <a:r>
                        <a:rPr lang="en-US" sz="800">
                          <a:effectLst/>
                        </a:rPr>
                        <a:t>        return key;</a:t>
                      </a:r>
                      <a:br>
                        <a:rPr lang="en-US" sz="800">
                          <a:effectLst/>
                        </a:rPr>
                      </a:br>
                      <a:r>
                        <a:rPr lang="en-US" sz="800">
                          <a:effectLst/>
                        </a:rPr>
                        <a:t>    }</a:t>
                      </a:r>
                      <a:br>
                        <a:rPr lang="en-US" sz="800">
                          <a:effectLst/>
                        </a:rPr>
                      </a:br>
                      <a:r>
                        <a:rPr lang="en-US" sz="800">
                          <a:effectLst/>
                        </a:rPr>
                        <a:t>    @Override</a:t>
                      </a:r>
                      <a:br>
                        <a:rPr lang="en-US" sz="800">
                          <a:effectLst/>
                        </a:rPr>
                      </a:br>
                      <a:r>
                        <a:rPr lang="en-US" sz="800">
                          <a:effectLst/>
                        </a:rPr>
                        <a:t>    public String createToken(String id, Map&lt;String, Object&gt; subject) {</a:t>
                      </a:r>
                      <a:br>
                        <a:rPr lang="en-US" sz="800">
                          <a:effectLst/>
                        </a:rPr>
                      </a:br>
                      <a:r>
                        <a:rPr lang="en-US" sz="800">
                          <a:effectLst/>
                        </a:rPr>
                        <a:t>        Date nowDate = new Date();		</a:t>
                      </a:r>
                      <a:r>
                        <a:rPr lang="en-US" sz="800" smtClean="0">
                          <a:effectLst/>
                        </a:rPr>
                        <a:t>// </a:t>
                      </a:r>
                      <a:r>
                        <a:rPr lang="zh-CN" sz="800">
                          <a:effectLst/>
                        </a:rPr>
                        <a:t>签发时间</a:t>
                      </a:r>
                      <a:r>
                        <a:rPr lang="en-US" sz="800">
                          <a:effectLst/>
                        </a:rPr>
                        <a:t/>
                      </a:r>
                      <a:br>
                        <a:rPr lang="en-US" sz="800">
                          <a:effectLst/>
                        </a:rPr>
                      </a:br>
                      <a:r>
                        <a:rPr lang="en-US" sz="800">
                          <a:effectLst/>
                        </a:rPr>
                        <a:t>        Date expireDate = new Date(nowDate.getTime() +</a:t>
                      </a:r>
                      <a:br>
                        <a:rPr lang="en-US" sz="800">
                          <a:effectLst/>
                        </a:rPr>
                      </a:br>
                      <a:r>
                        <a:rPr lang="en-US" sz="800">
                          <a:effectLst/>
                        </a:rPr>
                        <a:t>                this.jwtConfigProperties.getExpire() * 1000); 	// </a:t>
                      </a:r>
                      <a:r>
                        <a:rPr lang="zh-CN" sz="800">
                          <a:effectLst/>
                        </a:rPr>
                        <a:t>证书过期时间</a:t>
                      </a:r>
                      <a:r>
                        <a:rPr lang="en-US" sz="800">
                          <a:effectLst/>
                        </a:rPr>
                        <a:t/>
                      </a:r>
                      <a:br>
                        <a:rPr lang="en-US" sz="800">
                          <a:effectLst/>
                        </a:rPr>
                      </a:br>
                      <a:r>
                        <a:rPr lang="en-US" sz="800">
                          <a:effectLst/>
                        </a:rPr>
                        <a:t>        Map&lt;String, Object&gt; claims = new HashMap&lt;&gt;();     	// Claims</a:t>
                      </a:r>
                      <a:r>
                        <a:rPr lang="zh-CN" sz="800">
                          <a:effectLst/>
                        </a:rPr>
                        <a:t>信息</a:t>
                      </a:r>
                      <a:r>
                        <a:rPr lang="en-US" sz="800">
                          <a:effectLst/>
                        </a:rPr>
                        <a:t/>
                      </a:r>
                      <a:br>
                        <a:rPr lang="en-US" sz="800">
                          <a:effectLst/>
                        </a:rPr>
                      </a:br>
                      <a:r>
                        <a:rPr lang="en-US" sz="800">
                          <a:effectLst/>
                        </a:rPr>
                        <a:t>        claims.put("site", "www.yootk.com");		// </a:t>
                      </a:r>
                      <a:r>
                        <a:rPr lang="zh-CN" sz="800">
                          <a:effectLst/>
                        </a:rPr>
                        <a:t>附加信息</a:t>
                      </a:r>
                      <a:r>
                        <a:rPr lang="en-US" sz="800">
                          <a:effectLst/>
                        </a:rPr>
                        <a:t/>
                      </a:r>
                      <a:br>
                        <a:rPr lang="en-US" sz="800">
                          <a:effectLst/>
                        </a:rPr>
                      </a:br>
                      <a:r>
                        <a:rPr lang="en-US" sz="800">
                          <a:effectLst/>
                        </a:rPr>
                        <a:t>        Map&lt;String, Object&gt; headers = new HashMap&lt;&gt;();	// </a:t>
                      </a:r>
                      <a:r>
                        <a:rPr lang="zh-CN" sz="800">
                          <a:effectLst/>
                        </a:rPr>
                        <a:t>头部信息</a:t>
                      </a:r>
                      <a:r>
                        <a:rPr lang="en-US" sz="800">
                          <a:effectLst/>
                        </a:rPr>
                        <a:t/>
                      </a:r>
                      <a:br>
                        <a:rPr lang="en-US" sz="800">
                          <a:effectLst/>
                        </a:rPr>
                      </a:br>
                      <a:r>
                        <a:rPr lang="en-US" sz="800">
                          <a:effectLst/>
                        </a:rPr>
                        <a:t>        headers.put("author", "</a:t>
                      </a:r>
                      <a:r>
                        <a:rPr lang="zh-CN" sz="800">
                          <a:effectLst/>
                        </a:rPr>
                        <a:t>李兴华</a:t>
                      </a:r>
                      <a:r>
                        <a:rPr lang="en-US" sz="800">
                          <a:effectLst/>
                        </a:rPr>
                        <a:t>");			// </a:t>
                      </a:r>
                      <a:r>
                        <a:rPr lang="zh-CN" sz="800">
                          <a:effectLst/>
                        </a:rPr>
                        <a:t>头部信息</a:t>
                      </a:r>
                      <a:r>
                        <a:rPr lang="en-US" sz="800">
                          <a:effectLst/>
                        </a:rPr>
                        <a:t/>
                      </a:r>
                      <a:br>
                        <a:rPr lang="en-US" sz="800">
                          <a:effectLst/>
                        </a:rPr>
                      </a:br>
                      <a:r>
                        <a:rPr lang="en-US" sz="800">
                          <a:effectLst/>
                        </a:rPr>
                        <a:t>        headers.put("module", this.applicationName); 	// </a:t>
                      </a:r>
                      <a:r>
                        <a:rPr lang="zh-CN" sz="800">
                          <a:effectLst/>
                        </a:rPr>
                        <a:t>头部信息</a:t>
                      </a:r>
                      <a:r>
                        <a:rPr lang="en-US" sz="800">
                          <a:effectLst/>
                        </a:rPr>
                        <a:t/>
                      </a:r>
                      <a:br>
                        <a:rPr lang="en-US" sz="800">
                          <a:effectLst/>
                        </a:rPr>
                      </a:br>
                      <a:r>
                        <a:rPr lang="en-US" sz="800">
                          <a:effectLst/>
                        </a:rPr>
                        <a:t>        JwtBuilder builder = null;              		// </a:t>
                      </a:r>
                      <a:r>
                        <a:rPr lang="zh-CN" sz="800">
                          <a:effectLst/>
                        </a:rPr>
                        <a:t>失效时间</a:t>
                      </a:r>
                      <a:r>
                        <a:rPr lang="en-US" sz="800">
                          <a:effectLst/>
                        </a:rPr>
                        <a:t/>
                      </a:r>
                      <a:br>
                        <a:rPr lang="en-US" sz="800">
                          <a:effectLst/>
                        </a:rPr>
                      </a:br>
                      <a:r>
                        <a:rPr lang="en-US" sz="800">
                          <a:effectLst/>
                        </a:rPr>
                        <a:t>        try {</a:t>
                      </a:r>
                      <a:br>
                        <a:rPr lang="en-US" sz="800">
                          <a:effectLst/>
                        </a:rPr>
                      </a:br>
                      <a:r>
                        <a:rPr lang="en-US" sz="800">
                          <a:effectLst/>
                        </a:rPr>
                        <a:t>            builder = Jwts.builder()			// JwtBuilder</a:t>
                      </a:r>
                      <a:r>
                        <a:rPr lang="zh-CN" sz="800">
                          <a:effectLst/>
                        </a:rPr>
                        <a:t>实例</a:t>
                      </a:r>
                      <a:r>
                        <a:rPr lang="en-US" sz="800">
                          <a:effectLst/>
                        </a:rPr>
                        <a:t/>
                      </a:r>
                      <a:br>
                        <a:rPr lang="en-US" sz="800">
                          <a:effectLst/>
                        </a:rPr>
                      </a:br>
                      <a:r>
                        <a:rPr lang="en-US" sz="800">
                          <a:effectLst/>
                        </a:rPr>
                        <a:t>                    .setClaims(claims) 			// </a:t>
                      </a:r>
                      <a:r>
                        <a:rPr lang="zh-CN" sz="800">
                          <a:effectLst/>
                        </a:rPr>
                        <a:t>设置附加数据</a:t>
                      </a:r>
                      <a:r>
                        <a:rPr lang="en-US" sz="800">
                          <a:effectLst/>
                        </a:rPr>
                        <a:t/>
                      </a:r>
                      <a:br>
                        <a:rPr lang="en-US" sz="800">
                          <a:effectLst/>
                        </a:rPr>
                      </a:br>
                      <a:r>
                        <a:rPr lang="en-US" sz="800">
                          <a:effectLst/>
                        </a:rPr>
                        <a:t>                    .setHeader(headers) 			// </a:t>
                      </a:r>
                      <a:r>
                        <a:rPr lang="zh-CN" sz="800">
                          <a:effectLst/>
                        </a:rPr>
                        <a:t>设置头信息</a:t>
                      </a:r>
                      <a:r>
                        <a:rPr lang="en-US" sz="800">
                          <a:effectLst/>
                        </a:rPr>
                        <a:t/>
                      </a:r>
                      <a:br>
                        <a:rPr lang="en-US" sz="800">
                          <a:effectLst/>
                        </a:rPr>
                      </a:br>
                      <a:r>
                        <a:rPr lang="en-US" sz="800">
                          <a:effectLst/>
                        </a:rPr>
                        <a:t>                    .setId(id) 				// JWT</a:t>
                      </a:r>
                      <a:r>
                        <a:rPr lang="zh-CN" sz="800">
                          <a:effectLst/>
                        </a:rPr>
                        <a:t>唯一标记</a:t>
                      </a:r>
                      <a:r>
                        <a:rPr lang="en-US" sz="800">
                          <a:effectLst/>
                        </a:rPr>
                        <a:t/>
                      </a:r>
                      <a:br>
                        <a:rPr lang="en-US" sz="800">
                          <a:effectLst/>
                        </a:rPr>
                      </a:br>
                      <a:r>
                        <a:rPr lang="en-US" sz="800">
                          <a:effectLst/>
                        </a:rPr>
                        <a:t>                    .setIssuedAt(nowDate) 			// </a:t>
                      </a:r>
                      <a:r>
                        <a:rPr lang="zh-CN" sz="800">
                          <a:effectLst/>
                        </a:rPr>
                        <a:t>签发时间</a:t>
                      </a:r>
                      <a:r>
                        <a:rPr lang="en-US" sz="800">
                          <a:effectLst/>
                        </a:rPr>
                        <a:t/>
                      </a:r>
                      <a:br>
                        <a:rPr lang="en-US" sz="800">
                          <a:effectLst/>
                        </a:rPr>
                      </a:br>
                      <a:r>
                        <a:rPr lang="en-US" sz="800">
                          <a:effectLst/>
                        </a:rPr>
                        <a:t>                    .setIssuer(this.jwtConfigProperties.getIssuer())	// </a:t>
                      </a:r>
                      <a:r>
                        <a:rPr lang="zh-CN" sz="800">
                          <a:effectLst/>
                        </a:rPr>
                        <a:t>签发人</a:t>
                      </a:r>
                      <a:r>
                        <a:rPr lang="en-US" sz="800">
                          <a:effectLst/>
                        </a:rPr>
                        <a:t/>
                      </a:r>
                      <a:br>
                        <a:rPr lang="en-US" sz="800">
                          <a:effectLst/>
                        </a:rPr>
                      </a:br>
                      <a:r>
                        <a:rPr lang="en-US" sz="800">
                          <a:effectLst/>
                        </a:rPr>
                        <a:t>                    .setSubject(this.objectMapper.writeValueAsString(subject)) 	// </a:t>
                      </a:r>
                      <a:r>
                        <a:rPr lang="zh-CN" sz="800">
                          <a:effectLst/>
                        </a:rPr>
                        <a:t>用户数据</a:t>
                      </a:r>
                      <a:r>
                        <a:rPr lang="en-US" sz="800">
                          <a:effectLst/>
                        </a:rPr>
                        <a:t/>
                      </a:r>
                      <a:br>
                        <a:rPr lang="en-US" sz="800">
                          <a:effectLst/>
                        </a:rPr>
                      </a:br>
                      <a:r>
                        <a:rPr lang="en-US" sz="800">
                          <a:effectLst/>
                        </a:rPr>
                        <a:t>                    .signWith(signatureAlgorithm, this.generalKey())	// </a:t>
                      </a:r>
                      <a:r>
                        <a:rPr lang="zh-CN" sz="800">
                          <a:effectLst/>
                        </a:rPr>
                        <a:t>签名算法</a:t>
                      </a:r>
                      <a:r>
                        <a:rPr lang="en-US" sz="800">
                          <a:effectLst/>
                        </a:rPr>
                        <a:t/>
                      </a:r>
                      <a:br>
                        <a:rPr lang="en-US" sz="800">
                          <a:effectLst/>
                        </a:rPr>
                      </a:br>
                      <a:r>
                        <a:rPr lang="en-US" sz="800">
                          <a:effectLst/>
                        </a:rPr>
                        <a:t>                    .setExpiration(expireDate);</a:t>
                      </a:r>
                      <a:br>
                        <a:rPr lang="en-US" sz="800">
                          <a:effectLst/>
                        </a:rPr>
                      </a:br>
                      <a:r>
                        <a:rPr lang="en-US" sz="800">
                          <a:effectLst/>
                        </a:rPr>
                        <a:t>        } catch (JsonProcessingException e) { e.printStackTrace(); }</a:t>
                      </a:r>
                      <a:br>
                        <a:rPr lang="en-US" sz="800">
                          <a:effectLst/>
                        </a:rPr>
                      </a:br>
                      <a:r>
                        <a:rPr lang="en-US" sz="800">
                          <a:effectLst/>
                        </a:rPr>
                        <a:t>        return builder.compact();				// </a:t>
                      </a:r>
                      <a:r>
                        <a:rPr lang="zh-CN" sz="800">
                          <a:effectLst/>
                        </a:rPr>
                        <a:t>创建</a:t>
                      </a:r>
                      <a:r>
                        <a:rPr lang="en-US" sz="800">
                          <a:effectLst/>
                        </a:rPr>
                        <a:t>Token</a:t>
                      </a:r>
                      <a:br>
                        <a:rPr lang="en-US" sz="800">
                          <a:effectLst/>
                        </a:rPr>
                      </a:br>
                      <a:r>
                        <a:rPr lang="en-US" sz="800">
                          <a:effectLst/>
                        </a:rPr>
                        <a:t>    }</a:t>
                      </a:r>
                      <a:br>
                        <a:rPr lang="en-US" sz="800">
                          <a:effectLst/>
                        </a:rPr>
                      </a:br>
                      <a:r>
                        <a:rPr lang="en-US" sz="800">
                          <a:effectLst/>
                        </a:rPr>
                        <a:t/>
                      </a:r>
                      <a:br>
                        <a:rPr lang="en-US" sz="800">
                          <a:effectLst/>
                        </a:rPr>
                      </a:br>
                      <a:r>
                        <a:rPr lang="en-US" sz="800">
                          <a:effectLst/>
                        </a:rPr>
                        <a:t>}</a:t>
                      </a:r>
                      <a:endParaRPr lang="zh-CN" sz="8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6164" marR="36164" marT="0" marB="0"/>
                </a:tc>
                <a:extLst>
                  <a:ext uri="{0D108BD9-81ED-4DB2-BD59-A6C34878D82A}">
                    <a16:rowId xmlns:a16="http://schemas.microsoft.com/office/drawing/2014/main" val="10925025"/>
                  </a:ext>
                </a:extLst>
              </a:tr>
            </a:tbl>
          </a:graphicData>
        </a:graphic>
      </p:graphicFrame>
      <p:graphicFrame>
        <p:nvGraphicFramePr>
          <p:cNvPr id="5" name="表格 4"/>
          <p:cNvGraphicFramePr>
            <a:graphicFrameLocks noGrp="1"/>
          </p:cNvGraphicFramePr>
          <p:nvPr>
            <p:extLst/>
          </p:nvPr>
        </p:nvGraphicFramePr>
        <p:xfrm>
          <a:off x="6126298" y="800099"/>
          <a:ext cx="5867400" cy="5829829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{5940675A-B579-460E-94D1-54222C63F5DA}</a:tableStyleId>
              </a:tblPr>
              <a:tblGrid>
                <a:gridCol w="5867400">
                  <a:extLst>
                    <a:ext uri="{9D8B030D-6E8A-4147-A177-3AD203B41FA5}">
                      <a16:colId xmlns:a16="http://schemas.microsoft.com/office/drawing/2014/main" val="293887526"/>
                    </a:ext>
                  </a:extLst>
                </a:gridCol>
              </a:tblGrid>
              <a:tr h="5829829">
                <a:tc>
                  <a:txBody>
                    <a:bodyPr/>
                    <a:lstStyle/>
                    <a:p>
                      <a:r>
                        <a:rPr lang="en-US" sz="800">
                          <a:effectLst/>
                        </a:rPr>
                        <a:t/>
                      </a:r>
                      <a:br>
                        <a:rPr lang="en-US" sz="800">
                          <a:effectLst/>
                        </a:rPr>
                      </a:br>
                      <a:r>
                        <a:rPr lang="en-US" sz="800">
                          <a:effectLst/>
                        </a:rPr>
                        <a:t>    @Override</a:t>
                      </a:r>
                      <a:br>
                        <a:rPr lang="en-US" sz="800">
                          <a:effectLst/>
                        </a:rPr>
                      </a:br>
                      <a:r>
                        <a:rPr lang="en-US" sz="800">
                          <a:effectLst/>
                        </a:rPr>
                        <a:t>    public boolean verifyToken(String token) {</a:t>
                      </a:r>
                      <a:br>
                        <a:rPr lang="en-US" sz="800">
                          <a:effectLst/>
                        </a:rPr>
                      </a:br>
                      <a:r>
                        <a:rPr lang="en-US" sz="800">
                          <a:effectLst/>
                        </a:rPr>
                        <a:t>        try {			</a:t>
                      </a:r>
                      <a:r>
                        <a:rPr lang="en-US" sz="800" smtClean="0">
                          <a:effectLst/>
                        </a:rPr>
                        <a:t>// </a:t>
                      </a:r>
                      <a:r>
                        <a:rPr lang="en-US" sz="800">
                          <a:effectLst/>
                        </a:rPr>
                        <a:t>Token</a:t>
                      </a:r>
                      <a:r>
                        <a:rPr lang="zh-CN" sz="800">
                          <a:effectLst/>
                        </a:rPr>
                        <a:t>数据解析</a:t>
                      </a:r>
                      <a:r>
                        <a:rPr lang="en-US" sz="800">
                          <a:effectLst/>
                        </a:rPr>
                        <a:t/>
                      </a:r>
                      <a:br>
                        <a:rPr lang="en-US" sz="800">
                          <a:effectLst/>
                        </a:rPr>
                      </a:br>
                      <a:r>
                        <a:rPr lang="en-US" sz="800">
                          <a:effectLst/>
                        </a:rPr>
                        <a:t>            Jwts.parser().setSigningKey(this.generalKey())</a:t>
                      </a:r>
                      <a:br>
                        <a:rPr lang="en-US" sz="800">
                          <a:effectLst/>
                        </a:rPr>
                      </a:br>
                      <a:r>
                        <a:rPr lang="en-US" sz="800">
                          <a:effectLst/>
                        </a:rPr>
                        <a:t>                    .parseClaimsJws(token).getBody();		// </a:t>
                      </a:r>
                      <a:r>
                        <a:rPr lang="zh-CN" sz="800">
                          <a:effectLst/>
                        </a:rPr>
                        <a:t>获取数据</a:t>
                      </a:r>
                      <a:r>
                        <a:rPr lang="en-US" sz="800">
                          <a:effectLst/>
                        </a:rPr>
                        <a:t/>
                      </a:r>
                      <a:br>
                        <a:rPr lang="en-US" sz="800">
                          <a:effectLst/>
                        </a:rPr>
                      </a:br>
                      <a:r>
                        <a:rPr lang="en-US" sz="800">
                          <a:effectLst/>
                        </a:rPr>
                        <a:t>            return true; 			</a:t>
                      </a:r>
                      <a:r>
                        <a:rPr lang="en-US" sz="800" smtClean="0">
                          <a:effectLst/>
                        </a:rPr>
                        <a:t>// </a:t>
                      </a:r>
                      <a:r>
                        <a:rPr lang="en-US" sz="800">
                          <a:effectLst/>
                        </a:rPr>
                        <a:t>Token</a:t>
                      </a:r>
                      <a:r>
                        <a:rPr lang="zh-CN" sz="800">
                          <a:effectLst/>
                        </a:rPr>
                        <a:t>正确</a:t>
                      </a:r>
                      <a:r>
                        <a:rPr lang="en-US" sz="800">
                          <a:effectLst/>
                        </a:rPr>
                        <a:t/>
                      </a:r>
                      <a:br>
                        <a:rPr lang="en-US" sz="800">
                          <a:effectLst/>
                        </a:rPr>
                      </a:br>
                      <a:r>
                        <a:rPr lang="en-US" sz="800">
                          <a:effectLst/>
                        </a:rPr>
                        <a:t>        } catch (Exception e) { return false; }		// Token</a:t>
                      </a:r>
                      <a:r>
                        <a:rPr lang="zh-CN" sz="800">
                          <a:effectLst/>
                        </a:rPr>
                        <a:t>错误</a:t>
                      </a:r>
                      <a:r>
                        <a:rPr lang="en-US" sz="800">
                          <a:effectLst/>
                        </a:rPr>
                        <a:t/>
                      </a:r>
                      <a:br>
                        <a:rPr lang="en-US" sz="800">
                          <a:effectLst/>
                        </a:rPr>
                      </a:br>
                      <a:r>
                        <a:rPr lang="en-US" sz="800">
                          <a:effectLst/>
                        </a:rPr>
                        <a:t>    }</a:t>
                      </a:r>
                      <a:br>
                        <a:rPr lang="en-US" sz="800">
                          <a:effectLst/>
                        </a:rPr>
                      </a:br>
                      <a:r>
                        <a:rPr lang="en-US" sz="800">
                          <a:effectLst/>
                        </a:rPr>
                        <a:t>    @Override</a:t>
                      </a:r>
                      <a:br>
                        <a:rPr lang="en-US" sz="800">
                          <a:effectLst/>
                        </a:rPr>
                      </a:br>
                      <a:r>
                        <a:rPr lang="en-US" sz="800">
                          <a:effectLst/>
                        </a:rPr>
                        <a:t>    public Jws&lt;Claims&gt; parseToken(String token) throws JwtException {</a:t>
                      </a:r>
                      <a:br>
                        <a:rPr lang="en-US" sz="800">
                          <a:effectLst/>
                        </a:rPr>
                      </a:br>
                      <a:r>
                        <a:rPr lang="en-US" sz="800">
                          <a:effectLst/>
                        </a:rPr>
                        <a:t>        if (this.verifyToken(token)) { 			// Token</a:t>
                      </a:r>
                      <a:r>
                        <a:rPr lang="zh-CN" sz="800">
                          <a:effectLst/>
                        </a:rPr>
                        <a:t>校验</a:t>
                      </a:r>
                      <a:r>
                        <a:rPr lang="en-US" sz="800">
                          <a:effectLst/>
                        </a:rPr>
                        <a:t/>
                      </a:r>
                      <a:br>
                        <a:rPr lang="en-US" sz="800">
                          <a:effectLst/>
                        </a:rPr>
                      </a:br>
                      <a:r>
                        <a:rPr lang="en-US" sz="800">
                          <a:effectLst/>
                        </a:rPr>
                        <a:t>            Jws&lt;Claims&gt; claims = Jwts.parser()		// </a:t>
                      </a:r>
                      <a:r>
                        <a:rPr lang="zh-CN" sz="800">
                          <a:effectLst/>
                        </a:rPr>
                        <a:t>获取接口实例</a:t>
                      </a:r>
                      <a:r>
                        <a:rPr lang="en-US" sz="800">
                          <a:effectLst/>
                        </a:rPr>
                        <a:t/>
                      </a:r>
                      <a:br>
                        <a:rPr lang="en-US" sz="800">
                          <a:effectLst/>
                        </a:rPr>
                      </a:br>
                      <a:r>
                        <a:rPr lang="en-US" sz="800">
                          <a:effectLst/>
                        </a:rPr>
                        <a:t>                    .setSigningKey(this.generalKey())		// </a:t>
                      </a:r>
                      <a:r>
                        <a:rPr lang="zh-CN" sz="800">
                          <a:effectLst/>
                        </a:rPr>
                        <a:t>签名秘钥</a:t>
                      </a:r>
                      <a:r>
                        <a:rPr lang="en-US" sz="800">
                          <a:effectLst/>
                        </a:rPr>
                        <a:t/>
                      </a:r>
                      <a:br>
                        <a:rPr lang="en-US" sz="800">
                          <a:effectLst/>
                        </a:rPr>
                      </a:br>
                      <a:r>
                        <a:rPr lang="en-US" sz="800">
                          <a:effectLst/>
                        </a:rPr>
                        <a:t>                    .parseClaimsJws(token); 			// </a:t>
                      </a:r>
                      <a:r>
                        <a:rPr lang="zh-CN" sz="800">
                          <a:effectLst/>
                        </a:rPr>
                        <a:t>数据解析</a:t>
                      </a:r>
                      <a:r>
                        <a:rPr lang="en-US" sz="800">
                          <a:effectLst/>
                        </a:rPr>
                        <a:t/>
                      </a:r>
                      <a:br>
                        <a:rPr lang="en-US" sz="800">
                          <a:effectLst/>
                        </a:rPr>
                      </a:br>
                      <a:r>
                        <a:rPr lang="en-US" sz="800">
                          <a:effectLst/>
                        </a:rPr>
                        <a:t>            return claims;</a:t>
                      </a:r>
                      <a:br>
                        <a:rPr lang="en-US" sz="800">
                          <a:effectLst/>
                        </a:rPr>
                      </a:br>
                      <a:r>
                        <a:rPr lang="en-US" sz="800">
                          <a:effectLst/>
                        </a:rPr>
                        <a:t>        }</a:t>
                      </a:r>
                      <a:br>
                        <a:rPr lang="en-US" sz="800">
                          <a:effectLst/>
                        </a:rPr>
                      </a:br>
                      <a:r>
                        <a:rPr lang="en-US" sz="800">
                          <a:effectLst/>
                        </a:rPr>
                        <a:t>        return null;</a:t>
                      </a:r>
                      <a:br>
                        <a:rPr lang="en-US" sz="800">
                          <a:effectLst/>
                        </a:rPr>
                      </a:br>
                      <a:r>
                        <a:rPr lang="en-US" sz="800">
                          <a:effectLst/>
                        </a:rPr>
                        <a:t>    }</a:t>
                      </a:r>
                      <a:br>
                        <a:rPr lang="en-US" sz="800">
                          <a:effectLst/>
                        </a:rPr>
                      </a:br>
                      <a:r>
                        <a:rPr lang="en-US" sz="800">
                          <a:effectLst/>
                        </a:rPr>
                        <a:t>    @Override</a:t>
                      </a:r>
                      <a:br>
                        <a:rPr lang="en-US" sz="800">
                          <a:effectLst/>
                        </a:rPr>
                      </a:br>
                      <a:r>
                        <a:rPr lang="en-US" sz="800">
                          <a:effectLst/>
                        </a:rPr>
                        <a:t>    public String refreshToken(String token) {</a:t>
                      </a:r>
                      <a:br>
                        <a:rPr lang="en-US" sz="800">
                          <a:effectLst/>
                        </a:rPr>
                      </a:br>
                      <a:r>
                        <a:rPr lang="en-US" sz="800">
                          <a:effectLst/>
                        </a:rPr>
                        <a:t>        if (this.verifyToken(token)) {			// Token</a:t>
                      </a:r>
                      <a:r>
                        <a:rPr lang="zh-CN" sz="800">
                          <a:effectLst/>
                        </a:rPr>
                        <a:t>校验</a:t>
                      </a:r>
                      <a:r>
                        <a:rPr lang="en-US" sz="800">
                          <a:effectLst/>
                        </a:rPr>
                        <a:t/>
                      </a:r>
                      <a:br>
                        <a:rPr lang="en-US" sz="800">
                          <a:effectLst/>
                        </a:rPr>
                      </a:br>
                      <a:r>
                        <a:rPr lang="en-US" sz="800">
                          <a:effectLst/>
                        </a:rPr>
                        <a:t>            Jws&lt;Claims&gt; jws = this.parseToken(token); 	// Token</a:t>
                      </a:r>
                      <a:r>
                        <a:rPr lang="zh-CN" sz="800">
                          <a:effectLst/>
                        </a:rPr>
                        <a:t>解析</a:t>
                      </a:r>
                      <a:r>
                        <a:rPr lang="en-US" sz="800">
                          <a:effectLst/>
                        </a:rPr>
                        <a:t/>
                      </a:r>
                      <a:br>
                        <a:rPr lang="en-US" sz="800">
                          <a:effectLst/>
                        </a:rPr>
                      </a:br>
                      <a:r>
                        <a:rPr lang="en-US" sz="800">
                          <a:effectLst/>
                        </a:rPr>
                        <a:t>            return this.createToken(jws.getBody().getId(),</a:t>
                      </a:r>
                      <a:br>
                        <a:rPr lang="en-US" sz="800">
                          <a:effectLst/>
                        </a:rPr>
                      </a:br>
                      <a:r>
                        <a:rPr lang="en-US" sz="800">
                          <a:effectLst/>
                        </a:rPr>
                        <a:t>                    this.objectMapper.convertValue(jws.getBody().getSubject(),Map.class)); </a:t>
                      </a:r>
                      <a:br>
                        <a:rPr lang="en-US" sz="800">
                          <a:effectLst/>
                        </a:rPr>
                      </a:br>
                      <a:r>
                        <a:rPr lang="en-US" sz="800">
                          <a:effectLst/>
                        </a:rPr>
                        <a:t>        }</a:t>
                      </a:r>
                      <a:br>
                        <a:rPr lang="en-US" sz="800">
                          <a:effectLst/>
                        </a:rPr>
                      </a:br>
                      <a:r>
                        <a:rPr lang="en-US" sz="800">
                          <a:effectLst/>
                        </a:rPr>
                        <a:t>        return null;</a:t>
                      </a:r>
                      <a:br>
                        <a:rPr lang="en-US" sz="800">
                          <a:effectLst/>
                        </a:rPr>
                      </a:br>
                      <a:r>
                        <a:rPr lang="en-US" sz="800">
                          <a:effectLst/>
                        </a:rPr>
                        <a:t>    }</a:t>
                      </a:r>
                      <a:br>
                        <a:rPr lang="en-US" sz="800">
                          <a:effectLst/>
                        </a:rPr>
                      </a:br>
                      <a:r>
                        <a:rPr lang="en-US" sz="800">
                          <a:effectLst/>
                        </a:rPr>
                        <a:t>}</a:t>
                      </a:r>
                      <a:endParaRPr lang="zh-CN" sz="8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6164" marR="36164" marT="0" marB="0"/>
                </a:tc>
                <a:extLst>
                  <a:ext uri="{0D108BD9-81ED-4DB2-BD59-A6C34878D82A}">
                    <a16:rowId xmlns:a16="http://schemas.microsoft.com/office/drawing/2014/main" val="109250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40048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/>
              <a:t>密码加密配置类</a:t>
            </a:r>
            <a:endParaRPr lang="zh-CN" altLang="en-US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/>
          </p:nvPr>
        </p:nvGraphicFramePr>
        <p:xfrm>
          <a:off x="227064" y="884450"/>
          <a:ext cx="11634735" cy="5757650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{5940675A-B579-460E-94D1-54222C63F5DA}</a:tableStyleId>
              </a:tblPr>
              <a:tblGrid>
                <a:gridCol w="11634735">
                  <a:extLst>
                    <a:ext uri="{9D8B030D-6E8A-4147-A177-3AD203B41FA5}">
                      <a16:colId xmlns:a16="http://schemas.microsoft.com/office/drawing/2014/main" val="2001587526"/>
                    </a:ext>
                  </a:extLst>
                </a:gridCol>
              </a:tblGrid>
              <a:tr h="5757650"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package com.yootk.jwt.config;</a:t>
                      </a:r>
                      <a:br>
                        <a:rPr lang="en-US" sz="1600">
                          <a:effectLst/>
                        </a:rPr>
                      </a:br>
                      <a:r>
                        <a:rPr lang="en-US" sz="1600">
                          <a:effectLst/>
                        </a:rPr>
                        <a:t>@Data 							// </a:t>
                      </a:r>
                      <a:r>
                        <a:rPr lang="zh-CN" sz="1600">
                          <a:effectLst/>
                        </a:rPr>
                        <a:t>自动生成类结构</a:t>
                      </a:r>
                      <a:r>
                        <a:rPr lang="en-US" sz="1600">
                          <a:effectLst/>
                        </a:rPr>
                        <a:t/>
                      </a:r>
                      <a:br>
                        <a:rPr lang="en-US" sz="1600">
                          <a:effectLst/>
                        </a:rPr>
                      </a:br>
                      <a:r>
                        <a:rPr lang="en-US" sz="1600">
                          <a:effectLst/>
                        </a:rPr>
                        <a:t>@ConfigurationProperties(prefix = "yootk.security.config.password.encrypt")    // </a:t>
                      </a:r>
                      <a:r>
                        <a:rPr lang="zh-CN" sz="1600">
                          <a:effectLst/>
                        </a:rPr>
                        <a:t>属性配置</a:t>
                      </a:r>
                      <a:r>
                        <a:rPr lang="en-US" sz="1600">
                          <a:effectLst/>
                        </a:rPr>
                        <a:t/>
                      </a:r>
                      <a:br>
                        <a:rPr lang="en-US" sz="1600">
                          <a:effectLst/>
                        </a:rPr>
                      </a:br>
                      <a:r>
                        <a:rPr lang="en-US" sz="1600">
                          <a:effectLst/>
                        </a:rPr>
                        <a:t>public class EncryptConfigProperties { 			// </a:t>
                      </a:r>
                      <a:r>
                        <a:rPr lang="zh-CN" sz="1600">
                          <a:effectLst/>
                        </a:rPr>
                        <a:t>密码加密配置</a:t>
                      </a:r>
                      <a:r>
                        <a:rPr lang="en-US" sz="1600">
                          <a:effectLst/>
                        </a:rPr>
                        <a:t/>
                      </a:r>
                      <a:br>
                        <a:rPr lang="en-US" sz="1600">
                          <a:effectLst/>
                        </a:rPr>
                      </a:br>
                      <a:r>
                        <a:rPr lang="en-US" sz="1600">
                          <a:effectLst/>
                        </a:rPr>
                        <a:t>    private Integer repeat;  				// </a:t>
                      </a:r>
                      <a:r>
                        <a:rPr lang="zh-CN" sz="1600">
                          <a:effectLst/>
                        </a:rPr>
                        <a:t>获取加密次数</a:t>
                      </a:r>
                      <a:r>
                        <a:rPr lang="en-US" sz="1600">
                          <a:effectLst/>
                        </a:rPr>
                        <a:t/>
                      </a:r>
                      <a:br>
                        <a:rPr lang="en-US" sz="1600">
                          <a:effectLst/>
                        </a:rPr>
                      </a:br>
                      <a:r>
                        <a:rPr lang="en-US" sz="1600">
                          <a:effectLst/>
                        </a:rPr>
                        <a:t>    private String salt; 					// </a:t>
                      </a:r>
                      <a:r>
                        <a:rPr lang="zh-CN" sz="1600">
                          <a:effectLst/>
                        </a:rPr>
                        <a:t>获取加密盐值</a:t>
                      </a:r>
                      <a:r>
                        <a:rPr lang="en-US" sz="1600">
                          <a:effectLst/>
                        </a:rPr>
                        <a:t/>
                      </a:r>
                      <a:br>
                        <a:rPr lang="en-US" sz="1600">
                          <a:effectLst/>
                        </a:rPr>
                      </a:br>
                      <a:r>
                        <a:rPr lang="en-US" sz="1600">
                          <a:effectLst/>
                        </a:rPr>
                        <a:t>}</a:t>
                      </a:r>
                      <a:endParaRPr lang="zh-CN" sz="16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790122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32054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/>
              <a:t>密码加密业务操作接口</a:t>
            </a:r>
            <a:endParaRPr lang="zh-CN" altLang="en-US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/>
          </p:nvPr>
        </p:nvGraphicFramePr>
        <p:xfrm>
          <a:off x="241458" y="967422"/>
          <a:ext cx="11579701" cy="5494337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{5940675A-B579-460E-94D1-54222C63F5DA}</a:tableStyleId>
              </a:tblPr>
              <a:tblGrid>
                <a:gridCol w="11579701">
                  <a:extLst>
                    <a:ext uri="{9D8B030D-6E8A-4147-A177-3AD203B41FA5}">
                      <a16:colId xmlns:a16="http://schemas.microsoft.com/office/drawing/2014/main" val="1368869201"/>
                    </a:ext>
                  </a:extLst>
                </a:gridCol>
              </a:tblGrid>
              <a:tr h="5494337"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package com.yootk.jwt.service;</a:t>
                      </a:r>
                      <a:br>
                        <a:rPr lang="en-US" sz="1600">
                          <a:effectLst/>
                        </a:rPr>
                      </a:br>
                      <a:r>
                        <a:rPr lang="en-US" sz="1600">
                          <a:effectLst/>
                        </a:rPr>
                        <a:t>public interface IEncryptService {</a:t>
                      </a:r>
                      <a:br>
                        <a:rPr lang="en-US" sz="1600">
                          <a:effectLst/>
                        </a:rPr>
                      </a:br>
                      <a:r>
                        <a:rPr lang="en-US" sz="1600">
                          <a:effectLst/>
                        </a:rPr>
                        <a:t>    /**</a:t>
                      </a:r>
                      <a:br>
                        <a:rPr lang="en-US" sz="1600">
                          <a:effectLst/>
                        </a:rPr>
                      </a:br>
                      <a:r>
                        <a:rPr lang="en-US" sz="1600">
                          <a:effectLst/>
                        </a:rPr>
                        <a:t>     * </a:t>
                      </a:r>
                      <a:r>
                        <a:rPr lang="zh-CN" sz="1600">
                          <a:effectLst/>
                        </a:rPr>
                        <a:t>密码加密处理</a:t>
                      </a:r>
                      <a:r>
                        <a:rPr lang="en-US" sz="1600">
                          <a:effectLst/>
                        </a:rPr>
                        <a:t/>
                      </a:r>
                      <a:br>
                        <a:rPr lang="en-US" sz="1600">
                          <a:effectLst/>
                        </a:rPr>
                      </a:br>
                      <a:r>
                        <a:rPr lang="en-US" sz="1600">
                          <a:effectLst/>
                        </a:rPr>
                        <a:t>     * @param password </a:t>
                      </a:r>
                      <a:r>
                        <a:rPr lang="zh-CN" sz="1600">
                          <a:effectLst/>
                        </a:rPr>
                        <a:t>要加密的明文数据</a:t>
                      </a:r>
                      <a:r>
                        <a:rPr lang="en-US" sz="1600">
                          <a:effectLst/>
                        </a:rPr>
                        <a:t/>
                      </a:r>
                      <a:br>
                        <a:rPr lang="en-US" sz="1600">
                          <a:effectLst/>
                        </a:rPr>
                      </a:br>
                      <a:r>
                        <a:rPr lang="en-US" sz="1600">
                          <a:effectLst/>
                        </a:rPr>
                        <a:t>     * @return </a:t>
                      </a:r>
                      <a:r>
                        <a:rPr lang="zh-CN" sz="1600">
                          <a:effectLst/>
                        </a:rPr>
                        <a:t>加密后的密文数据（不可逆）</a:t>
                      </a:r>
                      <a:r>
                        <a:rPr lang="en-US" sz="1600">
                          <a:effectLst/>
                        </a:rPr>
                        <a:t/>
                      </a:r>
                      <a:br>
                        <a:rPr lang="en-US" sz="1600">
                          <a:effectLst/>
                        </a:rPr>
                      </a:br>
                      <a:r>
                        <a:rPr lang="en-US" sz="1600">
                          <a:effectLst/>
                        </a:rPr>
                        <a:t>     */</a:t>
                      </a:r>
                      <a:br>
                        <a:rPr lang="en-US" sz="1600">
                          <a:effectLst/>
                        </a:rPr>
                      </a:br>
                      <a:r>
                        <a:rPr lang="en-US" sz="1600">
                          <a:effectLst/>
                        </a:rPr>
                        <a:t>    public String getEncryptPassword(String password);</a:t>
                      </a:r>
                      <a:br>
                        <a:rPr lang="en-US" sz="1600">
                          <a:effectLst/>
                        </a:rPr>
                      </a:br>
                      <a:r>
                        <a:rPr lang="en-US" sz="1600">
                          <a:effectLst/>
                        </a:rPr>
                        <a:t>}</a:t>
                      </a:r>
                      <a:endParaRPr lang="zh-CN" sz="16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336005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08010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EncryptServiceImpl</a:t>
            </a:r>
            <a:endParaRPr lang="zh-CN" altLang="en-US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/>
          </p:nvPr>
        </p:nvGraphicFramePr>
        <p:xfrm>
          <a:off x="236378" y="849086"/>
          <a:ext cx="11691461" cy="5780313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{5940675A-B579-460E-94D1-54222C63F5DA}</a:tableStyleId>
              </a:tblPr>
              <a:tblGrid>
                <a:gridCol w="11691461">
                  <a:extLst>
                    <a:ext uri="{9D8B030D-6E8A-4147-A177-3AD203B41FA5}">
                      <a16:colId xmlns:a16="http://schemas.microsoft.com/office/drawing/2014/main" val="3877123767"/>
                    </a:ext>
                  </a:extLst>
                </a:gridCol>
              </a:tblGrid>
              <a:tr h="5780313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package com.yootk.jwt.service.impl;</a:t>
                      </a:r>
                      <a:br>
                        <a:rPr lang="en-US" sz="1400">
                          <a:effectLst/>
                        </a:rPr>
                      </a:br>
                      <a:r>
                        <a:rPr lang="en-US" sz="1400">
                          <a:effectLst/>
                        </a:rPr>
                        <a:t>public class EncryptServiceImpl implements IEncryptService {</a:t>
                      </a:r>
                      <a:br>
                        <a:rPr lang="en-US" sz="1400">
                          <a:effectLst/>
                        </a:rPr>
                      </a:br>
                      <a:r>
                        <a:rPr lang="en-US" sz="1400">
                          <a:effectLst/>
                        </a:rPr>
                        <a:t>    @Autowired</a:t>
                      </a:r>
                      <a:br>
                        <a:rPr lang="en-US" sz="1400">
                          <a:effectLst/>
                        </a:rPr>
                      </a:br>
                      <a:r>
                        <a:rPr lang="en-US" sz="1400">
                          <a:effectLst/>
                        </a:rPr>
                        <a:t>    private EncryptConfigProperties encryptConfig; 		// </a:t>
                      </a:r>
                      <a:r>
                        <a:rPr lang="zh-CN" sz="1400">
                          <a:effectLst/>
                        </a:rPr>
                        <a:t>获取加密属性配置</a:t>
                      </a:r>
                      <a:r>
                        <a:rPr lang="en-US" sz="1400">
                          <a:effectLst/>
                        </a:rPr>
                        <a:t/>
                      </a:r>
                      <a:br>
                        <a:rPr lang="en-US" sz="1400">
                          <a:effectLst/>
                        </a:rPr>
                      </a:br>
                      <a:r>
                        <a:rPr lang="en-US" sz="1400">
                          <a:effectLst/>
                        </a:rPr>
                        <a:t>    public static MessageDigest MD5_DIGEST; 		// MD5</a:t>
                      </a:r>
                      <a:r>
                        <a:rPr lang="zh-CN" sz="1400">
                          <a:effectLst/>
                        </a:rPr>
                        <a:t>加密算法</a:t>
                      </a:r>
                      <a:r>
                        <a:rPr lang="en-US" sz="1400">
                          <a:effectLst/>
                        </a:rPr>
                        <a:t/>
                      </a:r>
                      <a:br>
                        <a:rPr lang="en-US" sz="1400">
                          <a:effectLst/>
                        </a:rPr>
                      </a:br>
                      <a:r>
                        <a:rPr lang="en-US" sz="1400">
                          <a:effectLst/>
                        </a:rPr>
                        <a:t>    private static final Base64.Encoder BASE64_ENCODER = Base64.getEncoder(); // </a:t>
                      </a:r>
                      <a:r>
                        <a:rPr lang="zh-CN" sz="1400">
                          <a:effectLst/>
                        </a:rPr>
                        <a:t>编码器</a:t>
                      </a:r>
                      <a:r>
                        <a:rPr lang="en-US" sz="1400">
                          <a:effectLst/>
                        </a:rPr>
                        <a:t/>
                      </a:r>
                      <a:br>
                        <a:rPr lang="en-US" sz="1400">
                          <a:effectLst/>
                        </a:rPr>
                      </a:br>
                      <a:r>
                        <a:rPr lang="en-US" sz="1400">
                          <a:effectLst/>
                        </a:rPr>
                        <a:t>    static {</a:t>
                      </a:r>
                      <a:br>
                        <a:rPr lang="en-US" sz="1400">
                          <a:effectLst/>
                        </a:rPr>
                      </a:br>
                      <a:r>
                        <a:rPr lang="en-US" sz="1400">
                          <a:effectLst/>
                        </a:rPr>
                        <a:t>        try {</a:t>
                      </a:r>
                      <a:br>
                        <a:rPr lang="en-US" sz="1400">
                          <a:effectLst/>
                        </a:rPr>
                      </a:br>
                      <a:r>
                        <a:rPr lang="en-US" sz="1400">
                          <a:effectLst/>
                        </a:rPr>
                        <a:t>            MD5_DIGEST = MessageDigest.getInstance("MD5");	// </a:t>
                      </a:r>
                      <a:r>
                        <a:rPr lang="zh-CN" sz="1400">
                          <a:effectLst/>
                        </a:rPr>
                        <a:t>获取</a:t>
                      </a:r>
                      <a:r>
                        <a:rPr lang="en-US" sz="1400">
                          <a:effectLst/>
                        </a:rPr>
                        <a:t>MD5</a:t>
                      </a:r>
                      <a:r>
                        <a:rPr lang="zh-CN" sz="1400">
                          <a:effectLst/>
                        </a:rPr>
                        <a:t>密码加密器</a:t>
                      </a:r>
                      <a:r>
                        <a:rPr lang="en-US" sz="1400">
                          <a:effectLst/>
                        </a:rPr>
                        <a:t/>
                      </a:r>
                      <a:br>
                        <a:rPr lang="en-US" sz="1400">
                          <a:effectLst/>
                        </a:rPr>
                      </a:br>
                      <a:r>
                        <a:rPr lang="en-US" sz="1400">
                          <a:effectLst/>
                        </a:rPr>
                        <a:t>        } catch (NoSuchAlgorithmException e) { .printStackTrace(); </a:t>
                      </a:r>
                      <a:br>
                        <a:rPr lang="en-US" sz="1400">
                          <a:effectLst/>
                        </a:rPr>
                      </a:br>
                      <a:r>
                        <a:rPr lang="en-US" sz="1400">
                          <a:effectLst/>
                        </a:rPr>
                        <a:t>    }</a:t>
                      </a:r>
                      <a:br>
                        <a:rPr lang="en-US" sz="1400">
                          <a:effectLst/>
                        </a:rPr>
                      </a:br>
                      <a:r>
                        <a:rPr lang="en-US" sz="1400">
                          <a:effectLst/>
                        </a:rPr>
                        <a:t>    @Override</a:t>
                      </a:r>
                      <a:br>
                        <a:rPr lang="en-US" sz="1400">
                          <a:effectLst/>
                        </a:rPr>
                      </a:br>
                      <a:r>
                        <a:rPr lang="en-US" sz="1400">
                          <a:effectLst/>
                        </a:rPr>
                        <a:t>    public String getEncryptPassword(String password) {</a:t>
                      </a:r>
                      <a:br>
                        <a:rPr lang="en-US" sz="1400">
                          <a:effectLst/>
                        </a:rPr>
                      </a:br>
                      <a:r>
                        <a:rPr lang="en-US" sz="1400">
                          <a:effectLst/>
                        </a:rPr>
                        <a:t>        String saltPassword = "{" + this.encryptConfig.getSalt() + 		"}" + password; 				// </a:t>
                      </a:r>
                      <a:r>
                        <a:rPr lang="zh-CN" sz="1400">
                          <a:effectLst/>
                        </a:rPr>
                        <a:t>设置盐值密码</a:t>
                      </a:r>
                      <a:r>
                        <a:rPr lang="en-US" sz="1400">
                          <a:effectLst/>
                        </a:rPr>
                        <a:t/>
                      </a:r>
                      <a:br>
                        <a:rPr lang="en-US" sz="1400">
                          <a:effectLst/>
                        </a:rPr>
                      </a:br>
                      <a:r>
                        <a:rPr lang="en-US" sz="1400">
                          <a:effectLst/>
                        </a:rPr>
                        <a:t>        for (int x = 0; x &lt; this.encryptConfig.getRepeat(); x++) {</a:t>
                      </a:r>
                      <a:br>
                        <a:rPr lang="en-US" sz="1400">
                          <a:effectLst/>
                        </a:rPr>
                      </a:br>
                      <a:r>
                        <a:rPr lang="en-US" sz="1400">
                          <a:effectLst/>
                        </a:rPr>
                        <a:t>            saltPassword = BASE64_ENCODER.encodeToString(MD5_DIGEST.digest(		saltPassword.getBytes()));		// </a:t>
                      </a:r>
                      <a:r>
                        <a:rPr lang="zh-CN" sz="1400">
                          <a:effectLst/>
                        </a:rPr>
                        <a:t>密码加密</a:t>
                      </a:r>
                      <a:r>
                        <a:rPr lang="en-US" sz="1400">
                          <a:effectLst/>
                        </a:rPr>
                        <a:t/>
                      </a:r>
                      <a:br>
                        <a:rPr lang="en-US" sz="1400">
                          <a:effectLst/>
                        </a:rPr>
                      </a:br>
                      <a:r>
                        <a:rPr lang="en-US" sz="1400">
                          <a:effectLst/>
                        </a:rPr>
                        <a:t>        }</a:t>
                      </a:r>
                      <a:br>
                        <a:rPr lang="en-US" sz="1400">
                          <a:effectLst/>
                        </a:rPr>
                      </a:br>
                      <a:r>
                        <a:rPr lang="en-US" sz="1400">
                          <a:effectLst/>
                        </a:rPr>
                        <a:t>        return saltPassword;</a:t>
                      </a:r>
                      <a:br>
                        <a:rPr lang="en-US" sz="1400">
                          <a:effectLst/>
                        </a:rPr>
                      </a:br>
                      <a:r>
                        <a:rPr lang="en-US" sz="1400">
                          <a:effectLst/>
                        </a:rPr>
                        <a:t>    }</a:t>
                      </a:r>
                      <a:br>
                        <a:rPr lang="en-US" sz="1400">
                          <a:effectLst/>
                        </a:rPr>
                      </a:br>
                      <a:r>
                        <a:rPr lang="en-US" sz="1400">
                          <a:effectLst/>
                        </a:rPr>
                        <a:t>}</a:t>
                      </a:r>
                      <a:endParaRPr lang="zh-CN" sz="14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819255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60399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JWT</a:t>
            </a:r>
            <a:r>
              <a:rPr lang="zh-CN" altLang="zh-CN"/>
              <a:t>自动配置类</a:t>
            </a:r>
            <a:endParaRPr lang="zh-CN" altLang="en-US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/>
          </p:nvPr>
        </p:nvGraphicFramePr>
        <p:xfrm>
          <a:off x="241458" y="849086"/>
          <a:ext cx="11615261" cy="5754913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{5940675A-B579-460E-94D1-54222C63F5DA}</a:tableStyleId>
              </a:tblPr>
              <a:tblGrid>
                <a:gridCol w="11615261">
                  <a:extLst>
                    <a:ext uri="{9D8B030D-6E8A-4147-A177-3AD203B41FA5}">
                      <a16:colId xmlns:a16="http://schemas.microsoft.com/office/drawing/2014/main" val="3398077515"/>
                    </a:ext>
                  </a:extLst>
                </a:gridCol>
              </a:tblGrid>
              <a:tr h="5754913"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package com.yootk.jwt.autoconfig;</a:t>
                      </a:r>
                      <a:br>
                        <a:rPr lang="en-US" sz="1600">
                          <a:effectLst/>
                        </a:rPr>
                      </a:br>
                      <a:r>
                        <a:rPr lang="en-US" sz="1600">
                          <a:effectLst/>
                        </a:rPr>
                        <a:t>@Configuration  					// </a:t>
                      </a:r>
                      <a:r>
                        <a:rPr lang="zh-CN" sz="1600">
                          <a:effectLst/>
                        </a:rPr>
                        <a:t>启动配置类</a:t>
                      </a:r>
                      <a:r>
                        <a:rPr lang="en-US" sz="1600">
                          <a:effectLst/>
                        </a:rPr>
                        <a:t/>
                      </a:r>
                      <a:br>
                        <a:rPr lang="en-US" sz="1600">
                          <a:effectLst/>
                        </a:rPr>
                      </a:br>
                      <a:r>
                        <a:rPr lang="en-US" sz="1600">
                          <a:effectLst/>
                        </a:rPr>
                        <a:t>@EnableConfigurationProperties({JWTConfigProperties.class, 	EncryptConfigProperties.class})		// </a:t>
                      </a:r>
                      <a:r>
                        <a:rPr lang="zh-CN" sz="1600">
                          <a:effectLst/>
                        </a:rPr>
                        <a:t>启用属性配置</a:t>
                      </a:r>
                      <a:r>
                        <a:rPr lang="en-US" sz="1600">
                          <a:effectLst/>
                        </a:rPr>
                        <a:t/>
                      </a:r>
                      <a:br>
                        <a:rPr lang="en-US" sz="1600">
                          <a:effectLst/>
                        </a:rPr>
                      </a:br>
                      <a:r>
                        <a:rPr lang="en-US" sz="1600">
                          <a:effectLst/>
                        </a:rPr>
                        <a:t>public class JWTAutoConfiguration {</a:t>
                      </a:r>
                      <a:br>
                        <a:rPr lang="en-US" sz="1600">
                          <a:effectLst/>
                        </a:rPr>
                      </a:br>
                      <a:r>
                        <a:rPr lang="en-US" sz="1600">
                          <a:effectLst/>
                        </a:rPr>
                        <a:t>    @Bean("tokenService")</a:t>
                      </a:r>
                      <a:br>
                        <a:rPr lang="en-US" sz="1600">
                          <a:effectLst/>
                        </a:rPr>
                      </a:br>
                      <a:r>
                        <a:rPr lang="en-US" sz="1600">
                          <a:effectLst/>
                        </a:rPr>
                        <a:t>    public ITokenService getTokenServiceBean() {	// </a:t>
                      </a:r>
                      <a:r>
                        <a:rPr lang="zh-CN" sz="1600">
                          <a:effectLst/>
                        </a:rPr>
                        <a:t>创建</a:t>
                      </a:r>
                      <a:r>
                        <a:rPr lang="en-US" sz="1600">
                          <a:effectLst/>
                        </a:rPr>
                        <a:t>ITokenService</a:t>
                      </a:r>
                      <a:r>
                        <a:rPr lang="zh-CN" sz="1600">
                          <a:effectLst/>
                        </a:rPr>
                        <a:t>接口实例</a:t>
                      </a:r>
                      <a:r>
                        <a:rPr lang="en-US" sz="1600">
                          <a:effectLst/>
                        </a:rPr>
                        <a:t/>
                      </a:r>
                      <a:br>
                        <a:rPr lang="en-US" sz="1600">
                          <a:effectLst/>
                        </a:rPr>
                      </a:br>
                      <a:r>
                        <a:rPr lang="en-US" sz="1600">
                          <a:effectLst/>
                        </a:rPr>
                        <a:t>        return new TokenServiceImpl();		// </a:t>
                      </a:r>
                      <a:r>
                        <a:rPr lang="zh-CN" sz="1600">
                          <a:effectLst/>
                        </a:rPr>
                        <a:t>实例化接口子类</a:t>
                      </a:r>
                      <a:r>
                        <a:rPr lang="en-US" sz="1600">
                          <a:effectLst/>
                        </a:rPr>
                        <a:t/>
                      </a:r>
                      <a:br>
                        <a:rPr lang="en-US" sz="1600">
                          <a:effectLst/>
                        </a:rPr>
                      </a:br>
                      <a:r>
                        <a:rPr lang="en-US" sz="1600">
                          <a:effectLst/>
                        </a:rPr>
                        <a:t>    }</a:t>
                      </a:r>
                      <a:br>
                        <a:rPr lang="en-US" sz="1600">
                          <a:effectLst/>
                        </a:rPr>
                      </a:br>
                      <a:r>
                        <a:rPr lang="en-US" sz="1600">
                          <a:effectLst/>
                        </a:rPr>
                        <a:t>    @Bean("encryptService")</a:t>
                      </a:r>
                      <a:br>
                        <a:rPr lang="en-US" sz="1600">
                          <a:effectLst/>
                        </a:rPr>
                      </a:br>
                      <a:r>
                        <a:rPr lang="en-US" sz="1600">
                          <a:effectLst/>
                        </a:rPr>
                        <a:t>    public IEncryptService getEncryptServiceBean() {// </a:t>
                      </a:r>
                      <a:r>
                        <a:rPr lang="zh-CN" sz="1600">
                          <a:effectLst/>
                        </a:rPr>
                        <a:t>创建</a:t>
                      </a:r>
                      <a:r>
                        <a:rPr lang="en-US" sz="1600">
                          <a:effectLst/>
                        </a:rPr>
                        <a:t>IEncryptService</a:t>
                      </a:r>
                      <a:r>
                        <a:rPr lang="zh-CN" sz="1600">
                          <a:effectLst/>
                        </a:rPr>
                        <a:t>接口实例</a:t>
                      </a:r>
                      <a:r>
                        <a:rPr lang="en-US" sz="1600">
                          <a:effectLst/>
                        </a:rPr>
                        <a:t/>
                      </a:r>
                      <a:br>
                        <a:rPr lang="en-US" sz="1600">
                          <a:effectLst/>
                        </a:rPr>
                      </a:br>
                      <a:r>
                        <a:rPr lang="en-US" sz="1600">
                          <a:effectLst/>
                        </a:rPr>
                        <a:t>        return new EncryptServiceImpl();		// </a:t>
                      </a:r>
                      <a:r>
                        <a:rPr lang="zh-CN" sz="1600">
                          <a:effectLst/>
                        </a:rPr>
                        <a:t>实例化接口子类</a:t>
                      </a:r>
                      <a:r>
                        <a:rPr lang="en-US" sz="1600">
                          <a:effectLst/>
                        </a:rPr>
                        <a:t/>
                      </a:r>
                      <a:br>
                        <a:rPr lang="en-US" sz="1600">
                          <a:effectLst/>
                        </a:rPr>
                      </a:br>
                      <a:r>
                        <a:rPr lang="en-US" sz="1600">
                          <a:effectLst/>
                        </a:rPr>
                        <a:t>    }</a:t>
                      </a:r>
                      <a:br>
                        <a:rPr lang="en-US" sz="1600">
                          <a:effectLst/>
                        </a:rPr>
                      </a:br>
                      <a:r>
                        <a:rPr lang="en-US" sz="1600">
                          <a:effectLst/>
                        </a:rPr>
                        <a:t>}</a:t>
                      </a:r>
                      <a:endParaRPr lang="zh-CN" sz="16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014560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01689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META-INF/spring.factories</a:t>
            </a:r>
            <a:endParaRPr lang="zh-CN" altLang="en-US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/>
          </p:nvPr>
        </p:nvGraphicFramePr>
        <p:xfrm>
          <a:off x="210978" y="944562"/>
          <a:ext cx="11645741" cy="2459037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{5940675A-B579-460E-94D1-54222C63F5DA}</a:tableStyleId>
              </a:tblPr>
              <a:tblGrid>
                <a:gridCol w="11645741">
                  <a:extLst>
                    <a:ext uri="{9D8B030D-6E8A-4147-A177-3AD203B41FA5}">
                      <a16:colId xmlns:a16="http://schemas.microsoft.com/office/drawing/2014/main" val="3192670069"/>
                    </a:ext>
                  </a:extLst>
                </a:gridCol>
              </a:tblGrid>
              <a:tr h="2459037">
                <a:tc>
                  <a:txBody>
                    <a:bodyPr/>
                    <a:lstStyle/>
                    <a:p>
                      <a:r>
                        <a:rPr lang="en-US" sz="2000">
                          <a:effectLst/>
                        </a:rPr>
                        <a:t>org.springframework.boot.autoconfigure.EnableAutoConfiguration=\</a:t>
                      </a:r>
                      <a:br>
                        <a:rPr lang="en-US" sz="2000">
                          <a:effectLst/>
                        </a:rPr>
                      </a:br>
                      <a:r>
                        <a:rPr lang="en-US" sz="2000">
                          <a:effectLst/>
                        </a:rPr>
                        <a:t>  com.yootk.jwt.autoconfig.JWTAutoConfiguration</a:t>
                      </a:r>
                      <a:endParaRPr lang="zh-CN" sz="20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90441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8775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application.yml</a:t>
            </a:r>
            <a:endParaRPr lang="zh-CN" altLang="en-US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/>
          </p:nvPr>
        </p:nvGraphicFramePr>
        <p:xfrm>
          <a:off x="307498" y="898842"/>
          <a:ext cx="11498421" cy="5689917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{5940675A-B579-460E-94D1-54222C63F5DA}</a:tableStyleId>
              </a:tblPr>
              <a:tblGrid>
                <a:gridCol w="11498421">
                  <a:extLst>
                    <a:ext uri="{9D8B030D-6E8A-4147-A177-3AD203B41FA5}">
                      <a16:colId xmlns:a16="http://schemas.microsoft.com/office/drawing/2014/main" val="1800394790"/>
                    </a:ext>
                  </a:extLst>
                </a:gridCol>
              </a:tblGrid>
              <a:tr h="5689917"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yootk: 							# </a:t>
                      </a:r>
                      <a:r>
                        <a:rPr lang="zh-CN" sz="1600">
                          <a:effectLst/>
                        </a:rPr>
                        <a:t>自定义配置项</a:t>
                      </a:r>
                      <a:r>
                        <a:rPr lang="en-US" sz="1600">
                          <a:effectLst/>
                        </a:rPr>
                        <a:t/>
                      </a:r>
                      <a:br>
                        <a:rPr lang="en-US" sz="1600">
                          <a:effectLst/>
                        </a:rPr>
                      </a:br>
                      <a:r>
                        <a:rPr lang="en-US" sz="1600">
                          <a:effectLst/>
                        </a:rPr>
                        <a:t>  security: 						# </a:t>
                      </a:r>
                      <a:r>
                        <a:rPr lang="zh-CN" sz="1600">
                          <a:effectLst/>
                        </a:rPr>
                        <a:t>安全配置相关</a:t>
                      </a:r>
                      <a:r>
                        <a:rPr lang="en-US" sz="1600">
                          <a:effectLst/>
                        </a:rPr>
                        <a:t/>
                      </a:r>
                      <a:br>
                        <a:rPr lang="en-US" sz="1600">
                          <a:effectLst/>
                        </a:rPr>
                      </a:br>
                      <a:r>
                        <a:rPr lang="en-US" sz="1600">
                          <a:effectLst/>
                        </a:rPr>
                        <a:t>    config: 						# </a:t>
                      </a:r>
                      <a:r>
                        <a:rPr lang="zh-CN" sz="1600">
                          <a:effectLst/>
                        </a:rPr>
                        <a:t>配置分类</a:t>
                      </a:r>
                      <a:r>
                        <a:rPr lang="en-US" sz="1600">
                          <a:effectLst/>
                        </a:rPr>
                        <a:t/>
                      </a:r>
                      <a:br>
                        <a:rPr lang="en-US" sz="1600">
                          <a:effectLst/>
                        </a:rPr>
                      </a:br>
                      <a:r>
                        <a:rPr lang="en-US" sz="1600">
                          <a:effectLst/>
                        </a:rPr>
                        <a:t>      jwt: 						# JWT</a:t>
                      </a:r>
                      <a:r>
                        <a:rPr lang="zh-CN" sz="1600">
                          <a:effectLst/>
                        </a:rPr>
                        <a:t>配置</a:t>
                      </a:r>
                      <a:r>
                        <a:rPr lang="en-US" sz="1600">
                          <a:effectLst/>
                        </a:rPr>
                        <a:t/>
                      </a:r>
                      <a:br>
                        <a:rPr lang="en-US" sz="1600">
                          <a:effectLst/>
                        </a:rPr>
                      </a:br>
                      <a:r>
                        <a:rPr lang="en-US" sz="1600">
                          <a:effectLst/>
                        </a:rPr>
                        <a:t>        sign: muyan 					# JWT</a:t>
                      </a:r>
                      <a:r>
                        <a:rPr lang="zh-CN" sz="1600">
                          <a:effectLst/>
                        </a:rPr>
                        <a:t>证书签名</a:t>
                      </a:r>
                      <a:r>
                        <a:rPr lang="en-US" sz="1600">
                          <a:effectLst/>
                        </a:rPr>
                        <a:t/>
                      </a:r>
                      <a:br>
                        <a:rPr lang="en-US" sz="1600">
                          <a:effectLst/>
                        </a:rPr>
                      </a:br>
                      <a:r>
                        <a:rPr lang="en-US" sz="1600">
                          <a:effectLst/>
                        </a:rPr>
                        <a:t>        issuer: MuyanYootk 				# </a:t>
                      </a:r>
                      <a:r>
                        <a:rPr lang="zh-CN" sz="1600">
                          <a:effectLst/>
                        </a:rPr>
                        <a:t>证书签发人</a:t>
                      </a:r>
                      <a:r>
                        <a:rPr lang="en-US" sz="1600">
                          <a:effectLst/>
                        </a:rPr>
                        <a:t/>
                      </a:r>
                      <a:br>
                        <a:rPr lang="en-US" sz="1600">
                          <a:effectLst/>
                        </a:rPr>
                      </a:br>
                      <a:r>
                        <a:rPr lang="en-US" sz="1600">
                          <a:effectLst/>
                        </a:rPr>
                        <a:t>        secret: www.yootk.com   				# </a:t>
                      </a:r>
                      <a:r>
                        <a:rPr lang="zh-CN" sz="1600">
                          <a:effectLst/>
                        </a:rPr>
                        <a:t>加密密钥（公共密钥）</a:t>
                      </a:r>
                      <a:r>
                        <a:rPr lang="en-US" sz="1600">
                          <a:effectLst/>
                        </a:rPr>
                        <a:t/>
                      </a:r>
                      <a:br>
                        <a:rPr lang="en-US" sz="1600">
                          <a:effectLst/>
                        </a:rPr>
                      </a:br>
                      <a:r>
                        <a:rPr lang="en-US" sz="1600">
                          <a:effectLst/>
                        </a:rPr>
                        <a:t>        expire: 100 					# </a:t>
                      </a:r>
                      <a:r>
                        <a:rPr lang="zh-CN" sz="1600">
                          <a:effectLst/>
                        </a:rPr>
                        <a:t>有效时长（单位：秒）</a:t>
                      </a:r>
                      <a:r>
                        <a:rPr lang="en-US" sz="1600">
                          <a:effectLst/>
                        </a:rPr>
                        <a:t/>
                      </a:r>
                      <a:br>
                        <a:rPr lang="en-US" sz="1600">
                          <a:effectLst/>
                        </a:rPr>
                      </a:br>
                      <a:r>
                        <a:rPr lang="en-US" sz="1600">
                          <a:effectLst/>
                        </a:rPr>
                        <a:t>      password: 						# </a:t>
                      </a:r>
                      <a:r>
                        <a:rPr lang="zh-CN" sz="1600">
                          <a:effectLst/>
                        </a:rPr>
                        <a:t>密码配置</a:t>
                      </a:r>
                      <a:r>
                        <a:rPr lang="en-US" sz="1600">
                          <a:effectLst/>
                        </a:rPr>
                        <a:t/>
                      </a:r>
                      <a:br>
                        <a:rPr lang="en-US" sz="1600">
                          <a:effectLst/>
                        </a:rPr>
                      </a:br>
                      <a:r>
                        <a:rPr lang="en-US" sz="1600">
                          <a:effectLst/>
                        </a:rPr>
                        <a:t>        encrypt: 						# </a:t>
                      </a:r>
                      <a:r>
                        <a:rPr lang="zh-CN" sz="1600">
                          <a:effectLst/>
                        </a:rPr>
                        <a:t>加密配置</a:t>
                      </a:r>
                      <a:r>
                        <a:rPr lang="en-US" sz="1600">
                          <a:effectLst/>
                        </a:rPr>
                        <a:t/>
                      </a:r>
                      <a:br>
                        <a:rPr lang="en-US" sz="1600">
                          <a:effectLst/>
                        </a:rPr>
                      </a:br>
                      <a:r>
                        <a:rPr lang="en-US" sz="1600">
                          <a:effectLst/>
                        </a:rPr>
                        <a:t>          repeat: 5 					# </a:t>
                      </a:r>
                      <a:r>
                        <a:rPr lang="zh-CN" sz="1600">
                          <a:effectLst/>
                        </a:rPr>
                        <a:t>重复加密的次数</a:t>
                      </a:r>
                      <a:r>
                        <a:rPr lang="en-US" sz="1600">
                          <a:effectLst/>
                        </a:rPr>
                        <a:t/>
                      </a:r>
                      <a:br>
                        <a:rPr lang="en-US" sz="1600">
                          <a:effectLst/>
                        </a:rPr>
                      </a:br>
                      <a:r>
                        <a:rPr lang="en-US" sz="1600">
                          <a:effectLst/>
                        </a:rPr>
                        <a:t>          salt: www.yootk.com 				# </a:t>
                      </a:r>
                      <a:r>
                        <a:rPr lang="zh-CN" sz="1600">
                          <a:effectLst/>
                        </a:rPr>
                        <a:t>加密盐值</a:t>
                      </a:r>
                      <a:endParaRPr lang="zh-CN" sz="16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881104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70253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TestTokenService</a:t>
            </a:r>
            <a:endParaRPr lang="zh-CN" altLang="en-US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/>
          </p:nvPr>
        </p:nvGraphicFramePr>
        <p:xfrm>
          <a:off x="238760" y="1002982"/>
          <a:ext cx="11653520" cy="5524817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{5940675A-B579-460E-94D1-54222C63F5DA}</a:tableStyleId>
              </a:tblPr>
              <a:tblGrid>
                <a:gridCol w="11653520">
                  <a:extLst>
                    <a:ext uri="{9D8B030D-6E8A-4147-A177-3AD203B41FA5}">
                      <a16:colId xmlns:a16="http://schemas.microsoft.com/office/drawing/2014/main" val="396340818"/>
                    </a:ext>
                  </a:extLst>
                </a:gridCol>
              </a:tblGrid>
              <a:tr h="5524817"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package com.yootk.test;</a:t>
                      </a:r>
                      <a:br>
                        <a:rPr lang="en-US" sz="900">
                          <a:effectLst/>
                        </a:rPr>
                      </a:br>
                      <a:r>
                        <a:rPr lang="en-US" sz="900">
                          <a:effectLst/>
                        </a:rPr>
                        <a:t>@ExtendWith(SpringExtension.class) 			// Junit5</a:t>
                      </a:r>
                      <a:r>
                        <a:rPr lang="zh-CN" sz="900">
                          <a:effectLst/>
                        </a:rPr>
                        <a:t>测试工具</a:t>
                      </a:r>
                      <a:r>
                        <a:rPr lang="en-US" sz="900">
                          <a:effectLst/>
                        </a:rPr>
                        <a:t/>
                      </a:r>
                      <a:br>
                        <a:rPr lang="en-US" sz="900">
                          <a:effectLst/>
                        </a:rPr>
                      </a:br>
                      <a:r>
                        <a:rPr lang="en-US" sz="900">
                          <a:effectLst/>
                        </a:rPr>
                        <a:t>@WebAppConfiguration 					// </a:t>
                      </a:r>
                      <a:r>
                        <a:rPr lang="zh-CN" sz="900">
                          <a:effectLst/>
                        </a:rPr>
                        <a:t>启动</a:t>
                      </a:r>
                      <a:r>
                        <a:rPr lang="en-US" sz="900">
                          <a:effectLst/>
                        </a:rPr>
                        <a:t>Web</a:t>
                      </a:r>
                      <a:r>
                        <a:rPr lang="zh-CN" sz="900">
                          <a:effectLst/>
                        </a:rPr>
                        <a:t>配置</a:t>
                      </a:r>
                      <a:r>
                        <a:rPr lang="en-US" sz="900">
                          <a:effectLst/>
                        </a:rPr>
                        <a:t/>
                      </a:r>
                      <a:br>
                        <a:rPr lang="en-US" sz="900">
                          <a:effectLst/>
                        </a:rPr>
                      </a:br>
                      <a:r>
                        <a:rPr lang="en-US" sz="900">
                          <a:effectLst/>
                        </a:rPr>
                        <a:t>@SpringBootTest(classes = StartJWTApplication.class) 	// </a:t>
                      </a:r>
                      <a:r>
                        <a:rPr lang="zh-CN" sz="900">
                          <a:effectLst/>
                        </a:rPr>
                        <a:t>启动类</a:t>
                      </a:r>
                      <a:r>
                        <a:rPr lang="en-US" sz="900">
                          <a:effectLst/>
                        </a:rPr>
                        <a:t/>
                      </a:r>
                      <a:br>
                        <a:rPr lang="en-US" sz="900">
                          <a:effectLst/>
                        </a:rPr>
                      </a:br>
                      <a:r>
                        <a:rPr lang="en-US" sz="900">
                          <a:effectLst/>
                        </a:rPr>
                        <a:t>public class TestTokenService {</a:t>
                      </a:r>
                      <a:br>
                        <a:rPr lang="en-US" sz="900">
                          <a:effectLst/>
                        </a:rPr>
                      </a:br>
                      <a:r>
                        <a:rPr lang="en-US" sz="900">
                          <a:effectLst/>
                        </a:rPr>
                        <a:t>    @Autowired</a:t>
                      </a:r>
                      <a:br>
                        <a:rPr lang="en-US" sz="900">
                          <a:effectLst/>
                        </a:rPr>
                      </a:br>
                      <a:r>
                        <a:rPr lang="en-US" sz="900">
                          <a:effectLst/>
                        </a:rPr>
                        <a:t>    private ITokenService tokenService; 			// </a:t>
                      </a:r>
                      <a:r>
                        <a:rPr lang="zh-CN" sz="900">
                          <a:effectLst/>
                        </a:rPr>
                        <a:t>注入业务接</a:t>
                      </a:r>
                      <a:r>
                        <a:rPr lang="zh-CN" sz="900" smtClean="0">
                          <a:effectLst/>
                        </a:rPr>
                        <a:t>口</a:t>
                      </a:r>
                      <a:endParaRPr lang="en-US" altLang="zh-CN" sz="900" smtClean="0">
                        <a:effectLst/>
                      </a:endParaRPr>
                    </a:p>
                    <a:p>
                      <a:r>
                        <a:rPr lang="en-US" sz="900" smtClean="0">
                          <a:effectLst/>
                        </a:rPr>
                        <a:t>    </a:t>
                      </a:r>
                      <a:r>
                        <a:rPr lang="en-US" sz="900">
                          <a:effectLst/>
                        </a:rPr>
                        <a:t>private String jwt = "eyJhdXRob..."; 			// Token</a:t>
                      </a:r>
                      <a:r>
                        <a:rPr lang="zh-CN" sz="900">
                          <a:effectLst/>
                        </a:rPr>
                        <a:t>数据</a:t>
                      </a:r>
                      <a:r>
                        <a:rPr lang="en-US" sz="900">
                          <a:effectLst/>
                        </a:rPr>
                        <a:t/>
                      </a:r>
                      <a:br>
                        <a:rPr lang="en-US" sz="900">
                          <a:effectLst/>
                        </a:rPr>
                      </a:br>
                      <a:r>
                        <a:rPr lang="en-US" sz="900">
                          <a:effectLst/>
                        </a:rPr>
                        <a:t>    @Test</a:t>
                      </a:r>
                      <a:br>
                        <a:rPr lang="en-US" sz="900">
                          <a:effectLst/>
                        </a:rPr>
                      </a:br>
                      <a:r>
                        <a:rPr lang="en-US" sz="900">
                          <a:effectLst/>
                        </a:rPr>
                        <a:t>    public void testCreateJWT() {</a:t>
                      </a:r>
                      <a:br>
                        <a:rPr lang="en-US" sz="900">
                          <a:effectLst/>
                        </a:rPr>
                      </a:br>
                      <a:r>
                        <a:rPr lang="en-US" sz="900">
                          <a:effectLst/>
                        </a:rPr>
                        <a:t>        Map&lt;String, Object&gt; map = new HashMap&lt;&gt;();		// </a:t>
                      </a:r>
                      <a:r>
                        <a:rPr lang="zh-CN" sz="900">
                          <a:effectLst/>
                        </a:rPr>
                        <a:t>保存</a:t>
                      </a:r>
                      <a:r>
                        <a:rPr lang="en-US" sz="900">
                          <a:effectLst/>
                        </a:rPr>
                        <a:t>subject</a:t>
                      </a:r>
                      <a:r>
                        <a:rPr lang="zh-CN" sz="900">
                          <a:effectLst/>
                        </a:rPr>
                        <a:t>数据</a:t>
                      </a:r>
                      <a:r>
                        <a:rPr lang="en-US" sz="900">
                          <a:effectLst/>
                        </a:rPr>
                        <a:t/>
                      </a:r>
                      <a:br>
                        <a:rPr lang="en-US" sz="900">
                          <a:effectLst/>
                        </a:rPr>
                      </a:br>
                      <a:r>
                        <a:rPr lang="en-US" sz="900">
                          <a:effectLst/>
                        </a:rPr>
                        <a:t>        map.put("mid", "muyan"); 				// </a:t>
                      </a:r>
                      <a:r>
                        <a:rPr lang="zh-CN" sz="900">
                          <a:effectLst/>
                        </a:rPr>
                        <a:t>主体数据</a:t>
                      </a:r>
                      <a:r>
                        <a:rPr lang="en-US" sz="900">
                          <a:effectLst/>
                        </a:rPr>
                        <a:t/>
                      </a:r>
                      <a:br>
                        <a:rPr lang="en-US" sz="900">
                          <a:effectLst/>
                        </a:rPr>
                      </a:br>
                      <a:r>
                        <a:rPr lang="en-US" sz="900">
                          <a:effectLst/>
                        </a:rPr>
                        <a:t>        map.put("name", "</a:t>
                      </a:r>
                      <a:r>
                        <a:rPr lang="zh-CN" sz="900">
                          <a:effectLst/>
                        </a:rPr>
                        <a:t>沐言科技</a:t>
                      </a:r>
                      <a:r>
                        <a:rPr lang="en-US" sz="900">
                          <a:effectLst/>
                        </a:rPr>
                        <a:t>"); 			// </a:t>
                      </a:r>
                      <a:r>
                        <a:rPr lang="zh-CN" sz="900">
                          <a:effectLst/>
                        </a:rPr>
                        <a:t>主体数据</a:t>
                      </a:r>
                      <a:r>
                        <a:rPr lang="en-US" sz="900">
                          <a:effectLst/>
                        </a:rPr>
                        <a:t/>
                      </a:r>
                      <a:br>
                        <a:rPr lang="en-US" sz="900">
                          <a:effectLst/>
                        </a:rPr>
                      </a:br>
                      <a:r>
                        <a:rPr lang="en-US" sz="900">
                          <a:effectLst/>
                        </a:rPr>
                        <a:t>        map.put("rids", "USER;ADMIN;DEPT;EMP;ROLE"); 	// </a:t>
                      </a:r>
                      <a:r>
                        <a:rPr lang="zh-CN" sz="900">
                          <a:effectLst/>
                        </a:rPr>
                        <a:t>主体数据</a:t>
                      </a:r>
                      <a:r>
                        <a:rPr lang="en-US" sz="900">
                          <a:effectLst/>
                        </a:rPr>
                        <a:t/>
                      </a:r>
                      <a:br>
                        <a:rPr lang="en-US" sz="900">
                          <a:effectLst/>
                        </a:rPr>
                      </a:br>
                      <a:r>
                        <a:rPr lang="en-US" sz="900">
                          <a:effectLst/>
                        </a:rPr>
                        <a:t>        String id = "yootk-" + UUID.randomUUID();		// </a:t>
                      </a:r>
                      <a:r>
                        <a:rPr lang="zh-CN" sz="900">
                          <a:effectLst/>
                        </a:rPr>
                        <a:t>随机生成一个</a:t>
                      </a:r>
                      <a:r>
                        <a:rPr lang="en-US" sz="900">
                          <a:effectLst/>
                        </a:rPr>
                        <a:t>ID</a:t>
                      </a:r>
                      <a:br>
                        <a:rPr lang="en-US" sz="900">
                          <a:effectLst/>
                        </a:rPr>
                      </a:br>
                      <a:r>
                        <a:rPr lang="en-US" sz="900">
                          <a:effectLst/>
                        </a:rPr>
                        <a:t>        System.out.println(this.tokenService.createToken(id, map));// </a:t>
                      </a:r>
                      <a:r>
                        <a:rPr lang="zh-CN" sz="900">
                          <a:effectLst/>
                        </a:rPr>
                        <a:t>创建</a:t>
                      </a:r>
                      <a:r>
                        <a:rPr lang="en-US" sz="900">
                          <a:effectLst/>
                        </a:rPr>
                        <a:t>Token</a:t>
                      </a:r>
                      <a:br>
                        <a:rPr lang="en-US" sz="900">
                          <a:effectLst/>
                        </a:rPr>
                      </a:br>
                      <a:r>
                        <a:rPr lang="en-US" sz="900">
                          <a:effectLst/>
                        </a:rPr>
                        <a:t>    }</a:t>
                      </a:r>
                      <a:br>
                        <a:rPr lang="en-US" sz="900">
                          <a:effectLst/>
                        </a:rPr>
                      </a:br>
                      <a:r>
                        <a:rPr lang="en-US" sz="900">
                          <a:effectLst/>
                        </a:rPr>
                        <a:t>    @Test</a:t>
                      </a:r>
                      <a:br>
                        <a:rPr lang="en-US" sz="900">
                          <a:effectLst/>
                        </a:rPr>
                      </a:br>
                      <a:r>
                        <a:rPr lang="en-US" sz="900">
                          <a:effectLst/>
                        </a:rPr>
                        <a:t>    public void testParseJWT() {</a:t>
                      </a:r>
                      <a:br>
                        <a:rPr lang="en-US" sz="900">
                          <a:effectLst/>
                        </a:rPr>
                      </a:br>
                      <a:r>
                        <a:rPr lang="en-US" sz="900">
                          <a:effectLst/>
                        </a:rPr>
                        <a:t>        Jws&lt;Claims&gt; jws = this.tokenService.parseToken(jwt); // Token</a:t>
                      </a:r>
                      <a:r>
                        <a:rPr lang="zh-CN" sz="900">
                          <a:effectLst/>
                        </a:rPr>
                        <a:t>解析</a:t>
                      </a:r>
                      <a:r>
                        <a:rPr lang="en-US" sz="900">
                          <a:effectLst/>
                        </a:rPr>
                        <a:t/>
                      </a:r>
                      <a:br>
                        <a:rPr lang="en-US" sz="900">
                          <a:effectLst/>
                        </a:rPr>
                      </a:br>
                      <a:r>
                        <a:rPr lang="en-US" sz="900">
                          <a:effectLst/>
                        </a:rPr>
                        <a:t>        System.out.println(jws.getSignature());		// </a:t>
                      </a:r>
                      <a:r>
                        <a:rPr lang="zh-CN" sz="900">
                          <a:effectLst/>
                        </a:rPr>
                        <a:t>签名数据</a:t>
                      </a:r>
                      <a:r>
                        <a:rPr lang="en-US" sz="900">
                          <a:effectLst/>
                        </a:rPr>
                        <a:t/>
                      </a:r>
                      <a:br>
                        <a:rPr lang="en-US" sz="900">
                          <a:effectLst/>
                        </a:rPr>
                      </a:br>
                      <a:r>
                        <a:rPr lang="en-US" sz="900">
                          <a:effectLst/>
                        </a:rPr>
                        <a:t>        JwsHeader headers = jws.getHeader();		// </a:t>
                      </a:r>
                      <a:r>
                        <a:rPr lang="zh-CN" sz="900">
                          <a:effectLst/>
                        </a:rPr>
                        <a:t>头信息</a:t>
                      </a:r>
                      <a:r>
                        <a:rPr lang="en-US" sz="900">
                          <a:effectLst/>
                        </a:rPr>
                        <a:t/>
                      </a:r>
                      <a:br>
                        <a:rPr lang="en-US" sz="900">
                          <a:effectLst/>
                        </a:rPr>
                      </a:br>
                      <a:r>
                        <a:rPr lang="en-US" sz="900">
                          <a:effectLst/>
                        </a:rPr>
                        <a:t>        headers.forEach((headerName, headerValue) -&gt; {</a:t>
                      </a:r>
                      <a:br>
                        <a:rPr lang="en-US" sz="900">
                          <a:effectLst/>
                        </a:rPr>
                      </a:br>
                      <a:r>
                        <a:rPr lang="en-US" sz="900">
                          <a:effectLst/>
                        </a:rPr>
                        <a:t>            System.out.println("</a:t>
                      </a:r>
                      <a:r>
                        <a:rPr lang="zh-CN" sz="900">
                          <a:effectLst/>
                        </a:rPr>
                        <a:t>【</a:t>
                      </a:r>
                      <a:r>
                        <a:rPr lang="en-US" sz="900">
                          <a:effectLst/>
                        </a:rPr>
                        <a:t>JWT</a:t>
                      </a:r>
                      <a:r>
                        <a:rPr lang="zh-CN" sz="900">
                          <a:effectLst/>
                        </a:rPr>
                        <a:t>头信息】</a:t>
                      </a:r>
                      <a:r>
                        <a:rPr lang="en-US" sz="900">
                          <a:effectLst/>
                        </a:rPr>
                        <a:t>" + headerName + " = " + headerValue);</a:t>
                      </a:r>
                      <a:br>
                        <a:rPr lang="en-US" sz="900">
                          <a:effectLst/>
                        </a:rPr>
                      </a:br>
                      <a:r>
                        <a:rPr lang="en-US" sz="900">
                          <a:effectLst/>
                        </a:rPr>
                        <a:t>        });</a:t>
                      </a:r>
                      <a:br>
                        <a:rPr lang="en-US" sz="900">
                          <a:effectLst/>
                        </a:rPr>
                      </a:br>
                      <a:r>
                        <a:rPr lang="en-US" sz="900">
                          <a:effectLst/>
                        </a:rPr>
                        <a:t>        Claims claims = jws.getBody();			// </a:t>
                      </a:r>
                      <a:r>
                        <a:rPr lang="zh-CN" sz="900">
                          <a:effectLst/>
                        </a:rPr>
                        <a:t>主体数据</a:t>
                      </a:r>
                      <a:r>
                        <a:rPr lang="en-US" sz="900">
                          <a:effectLst/>
                        </a:rPr>
                        <a:t/>
                      </a:r>
                      <a:br>
                        <a:rPr lang="en-US" sz="900">
                          <a:effectLst/>
                        </a:rPr>
                      </a:br>
                      <a:r>
                        <a:rPr lang="en-US" sz="900">
                          <a:effectLst/>
                        </a:rPr>
                        <a:t>        claims.forEach((bodyName, bodyValue) -&gt; {</a:t>
                      </a:r>
                      <a:br>
                        <a:rPr lang="en-US" sz="900">
                          <a:effectLst/>
                        </a:rPr>
                      </a:br>
                      <a:r>
                        <a:rPr lang="en-US" sz="900">
                          <a:effectLst/>
                        </a:rPr>
                        <a:t>            System.out.println("</a:t>
                      </a:r>
                      <a:r>
                        <a:rPr lang="zh-CN" sz="900">
                          <a:effectLst/>
                        </a:rPr>
                        <a:t>【</a:t>
                      </a:r>
                      <a:r>
                        <a:rPr lang="en-US" sz="900">
                          <a:effectLst/>
                        </a:rPr>
                        <a:t>JWT</a:t>
                      </a:r>
                      <a:r>
                        <a:rPr lang="zh-CN" sz="900">
                          <a:effectLst/>
                        </a:rPr>
                        <a:t>数据】</a:t>
                      </a:r>
                      <a:r>
                        <a:rPr lang="en-US" sz="900">
                          <a:effectLst/>
                        </a:rPr>
                        <a:t>" + bodyName + " = " + bodyValue);</a:t>
                      </a:r>
                      <a:br>
                        <a:rPr lang="en-US" sz="900">
                          <a:effectLst/>
                        </a:rPr>
                      </a:br>
                      <a:r>
                        <a:rPr lang="en-US" sz="900">
                          <a:effectLst/>
                        </a:rPr>
                        <a:t>        });</a:t>
                      </a:r>
                      <a:br>
                        <a:rPr lang="en-US" sz="900">
                          <a:effectLst/>
                        </a:rPr>
                      </a:br>
                      <a:r>
                        <a:rPr lang="en-US" sz="900">
                          <a:effectLst/>
                        </a:rPr>
                        <a:t>    }</a:t>
                      </a:r>
                      <a:br>
                        <a:rPr lang="en-US" sz="900">
                          <a:effectLst/>
                        </a:rPr>
                      </a:br>
                      <a:r>
                        <a:rPr lang="en-US" sz="900">
                          <a:effectLst/>
                        </a:rPr>
                        <a:t>    @Test</a:t>
                      </a:r>
                      <a:br>
                        <a:rPr lang="en-US" sz="900">
                          <a:effectLst/>
                        </a:rPr>
                      </a:br>
                      <a:r>
                        <a:rPr lang="en-US" sz="900">
                          <a:effectLst/>
                        </a:rPr>
                        <a:t>    public void testVerifyJWT() {</a:t>
                      </a:r>
                      <a:br>
                        <a:rPr lang="en-US" sz="900">
                          <a:effectLst/>
                        </a:rPr>
                      </a:br>
                      <a:r>
                        <a:rPr lang="en-US" sz="900">
                          <a:effectLst/>
                        </a:rPr>
                        <a:t>        System.out.println(this.tokenService.verifyToken(jwt));    // Token</a:t>
                      </a:r>
                      <a:r>
                        <a:rPr lang="zh-CN" sz="900">
                          <a:effectLst/>
                        </a:rPr>
                        <a:t>校验</a:t>
                      </a:r>
                      <a:r>
                        <a:rPr lang="en-US" sz="900">
                          <a:effectLst/>
                        </a:rPr>
                        <a:t/>
                      </a:r>
                      <a:br>
                        <a:rPr lang="en-US" sz="900">
                          <a:effectLst/>
                        </a:rPr>
                      </a:br>
                      <a:r>
                        <a:rPr lang="en-US" sz="900">
                          <a:effectLst/>
                        </a:rPr>
                        <a:t>    }</a:t>
                      </a:r>
                      <a:br>
                        <a:rPr lang="en-US" sz="900">
                          <a:effectLst/>
                        </a:rPr>
                      </a:br>
                      <a:r>
                        <a:rPr lang="en-US" sz="900">
                          <a:effectLst/>
                        </a:rPr>
                        <a:t>    @Test</a:t>
                      </a:r>
                      <a:br>
                        <a:rPr lang="en-US" sz="900">
                          <a:effectLst/>
                        </a:rPr>
                      </a:br>
                      <a:r>
                        <a:rPr lang="en-US" sz="900">
                          <a:effectLst/>
                        </a:rPr>
                        <a:t>    public void testRefreshJWT() {</a:t>
                      </a:r>
                      <a:br>
                        <a:rPr lang="en-US" sz="900">
                          <a:effectLst/>
                        </a:rPr>
                      </a:br>
                      <a:r>
                        <a:rPr lang="en-US" sz="900">
                          <a:effectLst/>
                        </a:rPr>
                        <a:t>        System.out.println(this.tokenService.refreshToken(jwt));    // </a:t>
                      </a:r>
                      <a:r>
                        <a:rPr lang="zh-CN" sz="900">
                          <a:effectLst/>
                        </a:rPr>
                        <a:t>获取新</a:t>
                      </a:r>
                      <a:r>
                        <a:rPr lang="en-US" sz="900">
                          <a:effectLst/>
                        </a:rPr>
                        <a:t>Token</a:t>
                      </a:r>
                      <a:br>
                        <a:rPr lang="en-US" sz="900">
                          <a:effectLst/>
                        </a:rPr>
                      </a:br>
                      <a:r>
                        <a:rPr lang="en-US" sz="900">
                          <a:effectLst/>
                        </a:rPr>
                        <a:t>    }</a:t>
                      </a:r>
                      <a:br>
                        <a:rPr lang="en-US" sz="900">
                          <a:effectLst/>
                        </a:rPr>
                      </a:br>
                      <a:r>
                        <a:rPr lang="en-US" sz="900">
                          <a:effectLst/>
                        </a:rPr>
                        <a:t>}</a:t>
                      </a:r>
                      <a:endParaRPr lang="zh-CN" sz="10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325383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53410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/>
              <a:t>密码测试类</a:t>
            </a:r>
            <a:endParaRPr lang="zh-CN" altLang="en-US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/>
          </p:nvPr>
        </p:nvGraphicFramePr>
        <p:xfrm>
          <a:off x="210978" y="849086"/>
          <a:ext cx="11650821" cy="5749833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{5940675A-B579-460E-94D1-54222C63F5DA}</a:tableStyleId>
              </a:tblPr>
              <a:tblGrid>
                <a:gridCol w="11650821">
                  <a:extLst>
                    <a:ext uri="{9D8B030D-6E8A-4147-A177-3AD203B41FA5}">
                      <a16:colId xmlns:a16="http://schemas.microsoft.com/office/drawing/2014/main" val="4047581947"/>
                    </a:ext>
                  </a:extLst>
                </a:gridCol>
              </a:tblGrid>
              <a:tr h="5749833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package com.yootk.test;</a:t>
                      </a:r>
                      <a:br>
                        <a:rPr lang="en-US" sz="1400">
                          <a:effectLst/>
                        </a:rPr>
                      </a:br>
                      <a:r>
                        <a:rPr lang="en-US" sz="1400">
                          <a:effectLst/>
                        </a:rPr>
                        <a:t>@ExtendWith(SpringExtension.class) 			// Junit5</a:t>
                      </a:r>
                      <a:r>
                        <a:rPr lang="zh-CN" sz="1400">
                          <a:effectLst/>
                        </a:rPr>
                        <a:t>测试工具</a:t>
                      </a:r>
                      <a:r>
                        <a:rPr lang="en-US" sz="1400">
                          <a:effectLst/>
                        </a:rPr>
                        <a:t/>
                      </a:r>
                      <a:br>
                        <a:rPr lang="en-US" sz="1400">
                          <a:effectLst/>
                        </a:rPr>
                      </a:br>
                      <a:r>
                        <a:rPr lang="en-US" sz="1400">
                          <a:effectLst/>
                        </a:rPr>
                        <a:t>@WebAppConfiguration 					// </a:t>
                      </a:r>
                      <a:r>
                        <a:rPr lang="zh-CN" sz="1400">
                          <a:effectLst/>
                        </a:rPr>
                        <a:t>启动</a:t>
                      </a:r>
                      <a:r>
                        <a:rPr lang="en-US" sz="1400">
                          <a:effectLst/>
                        </a:rPr>
                        <a:t>Web</a:t>
                      </a:r>
                      <a:r>
                        <a:rPr lang="zh-CN" sz="1400">
                          <a:effectLst/>
                        </a:rPr>
                        <a:t>配置</a:t>
                      </a:r>
                      <a:r>
                        <a:rPr lang="en-US" sz="1400">
                          <a:effectLst/>
                        </a:rPr>
                        <a:t/>
                      </a:r>
                      <a:br>
                        <a:rPr lang="en-US" sz="1400">
                          <a:effectLst/>
                        </a:rPr>
                      </a:br>
                      <a:r>
                        <a:rPr lang="en-US" sz="1400">
                          <a:effectLst/>
                        </a:rPr>
                        <a:t>@SpringBootTest(classes = StartJWTApplication.class) 	// </a:t>
                      </a:r>
                      <a:r>
                        <a:rPr lang="zh-CN" sz="1400">
                          <a:effectLst/>
                        </a:rPr>
                        <a:t>启动类</a:t>
                      </a:r>
                      <a:r>
                        <a:rPr lang="en-US" sz="1400">
                          <a:effectLst/>
                        </a:rPr>
                        <a:t/>
                      </a:r>
                      <a:br>
                        <a:rPr lang="en-US" sz="1400">
                          <a:effectLst/>
                        </a:rPr>
                      </a:br>
                      <a:r>
                        <a:rPr lang="en-US" sz="1400">
                          <a:effectLst/>
                        </a:rPr>
                        <a:t>public class TestEncryptService {</a:t>
                      </a:r>
                      <a:br>
                        <a:rPr lang="en-US" sz="1400">
                          <a:effectLst/>
                        </a:rPr>
                      </a:br>
                      <a:r>
                        <a:rPr lang="en-US" sz="1400">
                          <a:effectLst/>
                        </a:rPr>
                        <a:t>    @Autowired</a:t>
                      </a:r>
                      <a:br>
                        <a:rPr lang="en-US" sz="1400">
                          <a:effectLst/>
                        </a:rPr>
                      </a:br>
                      <a:r>
                        <a:rPr lang="en-US" sz="1400">
                          <a:effectLst/>
                        </a:rPr>
                        <a:t>    private IEncryptService encryptService; 		// </a:t>
                      </a:r>
                      <a:r>
                        <a:rPr lang="zh-CN" sz="1400">
                          <a:effectLst/>
                        </a:rPr>
                        <a:t>注入业务接口</a:t>
                      </a:r>
                      <a:r>
                        <a:rPr lang="en-US" sz="1400">
                          <a:effectLst/>
                        </a:rPr>
                        <a:t/>
                      </a:r>
                      <a:br>
                        <a:rPr lang="en-US" sz="1400">
                          <a:effectLst/>
                        </a:rPr>
                      </a:br>
                      <a:r>
                        <a:rPr lang="en-US" sz="1400">
                          <a:effectLst/>
                        </a:rPr>
                        <a:t>    @Test</a:t>
                      </a:r>
                      <a:br>
                        <a:rPr lang="en-US" sz="1400">
                          <a:effectLst/>
                        </a:rPr>
                      </a:br>
                      <a:r>
                        <a:rPr lang="en-US" sz="1400">
                          <a:effectLst/>
                        </a:rPr>
                        <a:t>    public void testCreatePassword() {</a:t>
                      </a:r>
                      <a:br>
                        <a:rPr lang="en-US" sz="1400">
                          <a:effectLst/>
                        </a:rPr>
                      </a:br>
                      <a:r>
                        <a:rPr lang="en-US" sz="1400">
                          <a:effectLst/>
                        </a:rPr>
                        <a:t>        System.out.println(this.encryptService.getEncryptPassword("hello")); </a:t>
                      </a:r>
                      <a:br>
                        <a:rPr lang="en-US" sz="1400">
                          <a:effectLst/>
                        </a:rPr>
                      </a:br>
                      <a:r>
                        <a:rPr lang="en-US" sz="1400">
                          <a:effectLst/>
                        </a:rPr>
                        <a:t>    }</a:t>
                      </a:r>
                      <a:br>
                        <a:rPr lang="en-US" sz="1400">
                          <a:effectLst/>
                        </a:rPr>
                      </a:br>
                      <a:r>
                        <a:rPr lang="en-US" sz="1400">
                          <a:effectLst/>
                        </a:rPr>
                        <a:t>}</a:t>
                      </a:r>
                      <a:endParaRPr lang="zh-CN" sz="14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796883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20383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/>
              <a:t>微服务安全访问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zh-CN"/>
              <a:t>虽然微服务工作在内网，但是也需要进行有效的微服务安全保护，这样可以防止可能出现的安全漏洞</a:t>
            </a:r>
            <a:endParaRPr lang="zh-CN" altLang="en-US"/>
          </a:p>
        </p:txBody>
      </p:sp>
      <p:pic>
        <p:nvPicPr>
          <p:cNvPr id="1026" name="图片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742" y="1945323"/>
            <a:ext cx="10707504" cy="2448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63885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TokenServer</a:t>
            </a:r>
            <a:r>
              <a:rPr lang="zh-CN" altLang="zh-CN"/>
              <a:t>应用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zh-CN"/>
              <a:t>微服务架构之中，如果要想获取有意义的</a:t>
            </a:r>
            <a:r>
              <a:rPr lang="en-US" altLang="zh-CN"/>
              <a:t>JWT</a:t>
            </a:r>
            <a:r>
              <a:rPr lang="zh-CN" altLang="zh-CN"/>
              <a:t>数据信息，则需要凭借有效的身份信息（用户名和密码）来获取用户数据，并在认证成功之后此数据保存在</a:t>
            </a:r>
            <a:r>
              <a:rPr lang="en-US" altLang="zh-CN"/>
              <a:t>JWT</a:t>
            </a:r>
            <a:r>
              <a:rPr lang="zh-CN" altLang="zh-CN"/>
              <a:t>数据结构之中，所以为了便于</a:t>
            </a:r>
            <a:r>
              <a:rPr lang="en-US" altLang="zh-CN"/>
              <a:t>Token</a:t>
            </a:r>
            <a:r>
              <a:rPr lang="zh-CN" altLang="zh-CN"/>
              <a:t>的操作，则可以创建一个“</a:t>
            </a:r>
            <a:r>
              <a:rPr lang="en-US" altLang="zh-CN"/>
              <a:t>TokenServer</a:t>
            </a:r>
            <a:r>
              <a:rPr lang="zh-CN" altLang="zh-CN"/>
              <a:t>”的应用，来进行此功能的统一管理</a:t>
            </a:r>
            <a:endParaRPr lang="zh-CN" altLang="en-US"/>
          </a:p>
        </p:txBody>
      </p:sp>
      <p:pic>
        <p:nvPicPr>
          <p:cNvPr id="1026" name="图片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629" y="2198015"/>
            <a:ext cx="11230242" cy="32326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25839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/>
              <a:t>认证与授权数据库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zh-CN"/>
              <a:t>在消费端每次启动时，都可以根据获取到的用户名和密码向</a:t>
            </a:r>
            <a:r>
              <a:rPr lang="en-US" altLang="zh-CN"/>
              <a:t>Token</a:t>
            </a:r>
            <a:r>
              <a:rPr lang="zh-CN" altLang="zh-CN"/>
              <a:t>服务器进行</a:t>
            </a:r>
            <a:r>
              <a:rPr lang="en-US" altLang="zh-CN"/>
              <a:t>Token</a:t>
            </a:r>
            <a:r>
              <a:rPr lang="zh-CN" altLang="zh-CN"/>
              <a:t>申请，而在</a:t>
            </a:r>
            <a:r>
              <a:rPr lang="en-US" altLang="zh-CN"/>
              <a:t>Token</a:t>
            </a:r>
            <a:r>
              <a:rPr lang="zh-CN" altLang="zh-CN"/>
              <a:t>申请的时候则可以通过</a:t>
            </a:r>
            <a:r>
              <a:rPr lang="en-US" altLang="zh-CN"/>
              <a:t>JWT</a:t>
            </a:r>
            <a:r>
              <a:rPr lang="zh-CN" altLang="zh-CN"/>
              <a:t>的结构特点，将用户的授权数据进行保存，随后就可以通过网关来进行</a:t>
            </a:r>
            <a:r>
              <a:rPr lang="en-US" altLang="zh-CN"/>
              <a:t>JWT</a:t>
            </a:r>
            <a:r>
              <a:rPr lang="zh-CN" altLang="zh-CN"/>
              <a:t>有效性的检查，随后在进行微服务资源调用的时候，再通过传递的</a:t>
            </a:r>
            <a:r>
              <a:rPr lang="en-US" altLang="zh-CN"/>
              <a:t>JWT</a:t>
            </a:r>
            <a:r>
              <a:rPr lang="zh-CN" altLang="zh-CN"/>
              <a:t>数据进行授权信息检测，从而实现授权管理</a:t>
            </a:r>
            <a:endParaRPr lang="zh-CN" altLang="en-US"/>
          </a:p>
        </p:txBody>
      </p:sp>
      <p:pic>
        <p:nvPicPr>
          <p:cNvPr id="2050" name="图片 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508" y="2411094"/>
            <a:ext cx="11742830" cy="33343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81394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/>
              <a:t>数据库脚本</a:t>
            </a:r>
            <a:endParaRPr lang="zh-CN" altLang="en-US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/>
          </p:nvPr>
        </p:nvGraphicFramePr>
        <p:xfrm>
          <a:off x="233680" y="849313"/>
          <a:ext cx="5725160" cy="5622607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{5940675A-B579-460E-94D1-54222C63F5DA}</a:tableStyleId>
              </a:tblPr>
              <a:tblGrid>
                <a:gridCol w="5725160">
                  <a:extLst>
                    <a:ext uri="{9D8B030D-6E8A-4147-A177-3AD203B41FA5}">
                      <a16:colId xmlns:a16="http://schemas.microsoft.com/office/drawing/2014/main" val="404423558"/>
                    </a:ext>
                  </a:extLst>
                </a:gridCol>
              </a:tblGrid>
              <a:tr h="5622607">
                <a:tc>
                  <a:txBody>
                    <a:bodyPr/>
                    <a:lstStyle/>
                    <a:p>
                      <a:r>
                        <a:rPr lang="en-US" sz="800">
                          <a:effectLst/>
                        </a:rPr>
                        <a:t>DROP DATABASE IF EXISTS token8201;</a:t>
                      </a:r>
                      <a:br>
                        <a:rPr lang="en-US" sz="800">
                          <a:effectLst/>
                        </a:rPr>
                      </a:br>
                      <a:r>
                        <a:rPr lang="en-US" sz="800">
                          <a:effectLst/>
                        </a:rPr>
                        <a:t>CREATE DATABASE token8201 CHARACTER SET UTF8 ;</a:t>
                      </a:r>
                      <a:br>
                        <a:rPr lang="en-US" sz="800">
                          <a:effectLst/>
                        </a:rPr>
                      </a:br>
                      <a:r>
                        <a:rPr lang="en-US" sz="800">
                          <a:effectLst/>
                        </a:rPr>
                        <a:t>USE token8201 ;</a:t>
                      </a:r>
                      <a:br>
                        <a:rPr lang="en-US" sz="800">
                          <a:effectLst/>
                        </a:rPr>
                      </a:br>
                      <a:r>
                        <a:rPr lang="en-US" sz="800">
                          <a:effectLst/>
                        </a:rPr>
                        <a:t>CREATE TABLE member(</a:t>
                      </a:r>
                      <a:br>
                        <a:rPr lang="en-US" sz="800">
                          <a:effectLst/>
                        </a:rPr>
                      </a:br>
                      <a:r>
                        <a:rPr lang="en-US" sz="800">
                          <a:effectLst/>
                        </a:rPr>
                        <a:t>   mid			VARCHAR(50) NOT NULL,</a:t>
                      </a:r>
                      <a:br>
                        <a:rPr lang="en-US" sz="800">
                          <a:effectLst/>
                        </a:rPr>
                      </a:br>
                      <a:r>
                        <a:rPr lang="en-US" sz="800">
                          <a:effectLst/>
                        </a:rPr>
                        <a:t>   name			VARCHAR(30),</a:t>
                      </a:r>
                      <a:br>
                        <a:rPr lang="en-US" sz="800">
                          <a:effectLst/>
                        </a:rPr>
                      </a:br>
                      <a:r>
                        <a:rPr lang="en-US" sz="800">
                          <a:effectLst/>
                        </a:rPr>
                        <a:t>   password		VARCHAR(32),</a:t>
                      </a:r>
                      <a:br>
                        <a:rPr lang="en-US" sz="800">
                          <a:effectLst/>
                        </a:rPr>
                      </a:br>
                      <a:r>
                        <a:rPr lang="en-US" sz="800">
                          <a:effectLst/>
                        </a:rPr>
                        <a:t>   locked		INT,</a:t>
                      </a:r>
                      <a:br>
                        <a:rPr lang="en-US" sz="800">
                          <a:effectLst/>
                        </a:rPr>
                      </a:br>
                      <a:r>
                        <a:rPr lang="en-US" sz="800">
                          <a:effectLst/>
                        </a:rPr>
                        <a:t>   dbname		VARCHAR(50),</a:t>
                      </a:r>
                      <a:br>
                        <a:rPr lang="en-US" sz="800">
                          <a:effectLst/>
                        </a:rPr>
                      </a:br>
                      <a:r>
                        <a:rPr lang="en-US" sz="800">
                          <a:effectLst/>
                        </a:rPr>
                        <a:t>   CONSTRAINT pk_mid PRIMARY KEY (mid)</a:t>
                      </a:r>
                      <a:br>
                        <a:rPr lang="en-US" sz="800">
                          <a:effectLst/>
                        </a:rPr>
                      </a:br>
                      <a:r>
                        <a:rPr lang="en-US" sz="800">
                          <a:effectLst/>
                        </a:rPr>
                        <a:t>) engine='innodb';</a:t>
                      </a:r>
                      <a:br>
                        <a:rPr lang="en-US" sz="800">
                          <a:effectLst/>
                        </a:rPr>
                      </a:br>
                      <a:r>
                        <a:rPr lang="en-US" sz="800">
                          <a:effectLst/>
                        </a:rPr>
                        <a:t>CREATE TABLE role(</a:t>
                      </a:r>
                      <a:br>
                        <a:rPr lang="en-US" sz="800">
                          <a:effectLst/>
                        </a:rPr>
                      </a:br>
                      <a:r>
                        <a:rPr lang="en-US" sz="800">
                          <a:effectLst/>
                        </a:rPr>
                        <a:t>   rid			VARCHAR(50) ,</a:t>
                      </a:r>
                      <a:br>
                        <a:rPr lang="en-US" sz="800">
                          <a:effectLst/>
                        </a:rPr>
                      </a:br>
                      <a:r>
                        <a:rPr lang="en-US" sz="800">
                          <a:effectLst/>
                        </a:rPr>
                        <a:t>   title			VARCHAR(200) ,</a:t>
                      </a:r>
                      <a:br>
                        <a:rPr lang="en-US" sz="800">
                          <a:effectLst/>
                        </a:rPr>
                      </a:br>
                      <a:r>
                        <a:rPr lang="en-US" sz="800">
                          <a:effectLst/>
                        </a:rPr>
                        <a:t>   dbname		VARCHAR(50),</a:t>
                      </a:r>
                      <a:br>
                        <a:rPr lang="en-US" sz="800">
                          <a:effectLst/>
                        </a:rPr>
                      </a:br>
                      <a:r>
                        <a:rPr lang="en-US" sz="800">
                          <a:effectLst/>
                        </a:rPr>
                        <a:t>   CONSTRAINT pk_rid PRIMARY KEY(rid)</a:t>
                      </a:r>
                      <a:br>
                        <a:rPr lang="en-US" sz="800">
                          <a:effectLst/>
                        </a:rPr>
                      </a:br>
                      <a:r>
                        <a:rPr lang="en-US" sz="800">
                          <a:effectLst/>
                        </a:rPr>
                        <a:t>) engine='innodb' ;</a:t>
                      </a:r>
                      <a:br>
                        <a:rPr lang="en-US" sz="800">
                          <a:effectLst/>
                        </a:rPr>
                      </a:br>
                      <a:r>
                        <a:rPr lang="en-US" sz="800">
                          <a:effectLst/>
                        </a:rPr>
                        <a:t>CREATE TABLE action(</a:t>
                      </a:r>
                      <a:br>
                        <a:rPr lang="en-US" sz="800">
                          <a:effectLst/>
                        </a:rPr>
                      </a:br>
                      <a:r>
                        <a:rPr lang="en-US" sz="800">
                          <a:effectLst/>
                        </a:rPr>
                        <a:t>   actid			VARCHAR(50) ,</a:t>
                      </a:r>
                      <a:br>
                        <a:rPr lang="en-US" sz="800">
                          <a:effectLst/>
                        </a:rPr>
                      </a:br>
                      <a:r>
                        <a:rPr lang="en-US" sz="800">
                          <a:effectLst/>
                        </a:rPr>
                        <a:t>   title			VARCHAR(200) ,</a:t>
                      </a:r>
                      <a:br>
                        <a:rPr lang="en-US" sz="800">
                          <a:effectLst/>
                        </a:rPr>
                      </a:br>
                      <a:r>
                        <a:rPr lang="en-US" sz="800">
                          <a:effectLst/>
                        </a:rPr>
                        <a:t>   rid			VARCHAR(50) ,</a:t>
                      </a:r>
                      <a:br>
                        <a:rPr lang="en-US" sz="800">
                          <a:effectLst/>
                        </a:rPr>
                      </a:br>
                      <a:r>
                        <a:rPr lang="en-US" sz="800">
                          <a:effectLst/>
                        </a:rPr>
                        <a:t>   dbname		VARCHAR(50),</a:t>
                      </a:r>
                      <a:br>
                        <a:rPr lang="en-US" sz="800">
                          <a:effectLst/>
                        </a:rPr>
                      </a:br>
                      <a:r>
                        <a:rPr lang="en-US" sz="800">
                          <a:effectLst/>
                        </a:rPr>
                        <a:t>   CONSTRAINT pk_actid PRIMARY KEY(actid)</a:t>
                      </a:r>
                      <a:br>
                        <a:rPr lang="en-US" sz="800">
                          <a:effectLst/>
                        </a:rPr>
                      </a:br>
                      <a:r>
                        <a:rPr lang="en-US" sz="800">
                          <a:effectLst/>
                        </a:rPr>
                        <a:t>) engine='innodb' ;</a:t>
                      </a:r>
                      <a:br>
                        <a:rPr lang="en-US" sz="800">
                          <a:effectLst/>
                        </a:rPr>
                      </a:br>
                      <a:r>
                        <a:rPr lang="en-US" sz="800">
                          <a:effectLst/>
                        </a:rPr>
                        <a:t>CREATE TABLE member_role(</a:t>
                      </a:r>
                      <a:br>
                        <a:rPr lang="en-US" sz="800">
                          <a:effectLst/>
                        </a:rPr>
                      </a:br>
                      <a:r>
                        <a:rPr lang="en-US" sz="800">
                          <a:effectLst/>
                        </a:rPr>
                        <a:t>   mid			VARCHAR(50) ,</a:t>
                      </a:r>
                      <a:br>
                        <a:rPr lang="en-US" sz="800">
                          <a:effectLst/>
                        </a:rPr>
                      </a:br>
                      <a:r>
                        <a:rPr lang="en-US" sz="800">
                          <a:effectLst/>
                        </a:rPr>
                        <a:t>   rid			VARCHAR(50) ,</a:t>
                      </a:r>
                      <a:br>
                        <a:rPr lang="en-US" sz="800">
                          <a:effectLst/>
                        </a:rPr>
                      </a:br>
                      <a:r>
                        <a:rPr lang="en-US" sz="800">
                          <a:effectLst/>
                        </a:rPr>
                        <a:t>   dbname		VARCHAR(50)</a:t>
                      </a:r>
                      <a:br>
                        <a:rPr lang="en-US" sz="800">
                          <a:effectLst/>
                        </a:rPr>
                      </a:br>
                      <a:r>
                        <a:rPr lang="en-US" sz="800">
                          <a:effectLst/>
                        </a:rPr>
                        <a:t>) engine='innodb' ;</a:t>
                      </a:r>
                      <a:br>
                        <a:rPr lang="en-US" sz="800">
                          <a:effectLst/>
                        </a:rPr>
                      </a:br>
                      <a:r>
                        <a:rPr lang="en-US" sz="800" smtClean="0">
                          <a:effectLst/>
                        </a:rPr>
                        <a:t>-- 1</a:t>
                      </a:r>
                      <a:r>
                        <a:rPr lang="zh-CN" sz="800" smtClean="0">
                          <a:effectLst/>
                        </a:rPr>
                        <a:t>表示活跃、</a:t>
                      </a:r>
                      <a:r>
                        <a:rPr lang="en-US" sz="800" smtClean="0">
                          <a:effectLst/>
                        </a:rPr>
                        <a:t>0</a:t>
                      </a:r>
                      <a:r>
                        <a:rPr lang="zh-CN" sz="800" smtClean="0">
                          <a:effectLst/>
                        </a:rPr>
                        <a:t>表示锁定，用户密码铭文：</a:t>
                      </a:r>
                      <a:r>
                        <a:rPr lang="en-US" sz="800" smtClean="0">
                          <a:effectLst/>
                        </a:rPr>
                        <a:t>hello</a:t>
                      </a:r>
                      <a:br>
                        <a:rPr lang="en-US" sz="800" smtClean="0">
                          <a:effectLst/>
                        </a:rPr>
                      </a:br>
                      <a:r>
                        <a:rPr lang="en-US" sz="800" smtClean="0">
                          <a:effectLst/>
                        </a:rPr>
                        <a:t>INSERT INTO member(mid, name, password, locked, dbname) VALUES</a:t>
                      </a:r>
                      <a:br>
                        <a:rPr lang="en-US" sz="800" smtClean="0">
                          <a:effectLst/>
                        </a:rPr>
                      </a:br>
                      <a:r>
                        <a:rPr lang="en-US" sz="800" smtClean="0">
                          <a:effectLst/>
                        </a:rPr>
                        <a:t>	 ('admin', '</a:t>
                      </a:r>
                      <a:r>
                        <a:rPr lang="zh-CN" sz="800" smtClean="0">
                          <a:effectLst/>
                        </a:rPr>
                        <a:t>管理员</a:t>
                      </a:r>
                      <a:r>
                        <a:rPr lang="en-US" sz="800" smtClean="0">
                          <a:effectLst/>
                        </a:rPr>
                        <a:t>', 'Wx7vJ71XD3TgJg5uiETnKA==', 0, database()) ;</a:t>
                      </a:r>
                      <a:br>
                        <a:rPr lang="en-US" sz="800" smtClean="0">
                          <a:effectLst/>
                        </a:rPr>
                      </a:br>
                      <a:r>
                        <a:rPr lang="en-US" sz="800" smtClean="0">
                          <a:effectLst/>
                        </a:rPr>
                        <a:t>INSERT INTO member(mid, name, password, locked, dbname) VALUES</a:t>
                      </a:r>
                      <a:br>
                        <a:rPr lang="en-US" sz="800" smtClean="0">
                          <a:effectLst/>
                        </a:rPr>
                      </a:br>
                      <a:r>
                        <a:rPr lang="en-US" sz="800" smtClean="0">
                          <a:effectLst/>
                        </a:rPr>
                        <a:t>	 ('yootk', '</a:t>
                      </a:r>
                      <a:r>
                        <a:rPr lang="zh-CN" sz="800" smtClean="0">
                          <a:effectLst/>
                        </a:rPr>
                        <a:t>用户</a:t>
                      </a:r>
                      <a:r>
                        <a:rPr lang="en-US" sz="800" smtClean="0">
                          <a:effectLst/>
                        </a:rPr>
                        <a:t>', 'Wx7vJ71XD3TgJg5uiETnKA==', 0, database()) ;</a:t>
                      </a:r>
                      <a:br>
                        <a:rPr lang="en-US" sz="800" smtClean="0">
                          <a:effectLst/>
                        </a:rPr>
                      </a:br>
                      <a:r>
                        <a:rPr lang="en-US" sz="800" smtClean="0">
                          <a:effectLst/>
                        </a:rPr>
                        <a:t>INSERT INTO member(mid, name, password, locked, dbname) VALUES</a:t>
                      </a:r>
                      <a:br>
                        <a:rPr lang="en-US" sz="800" smtClean="0">
                          <a:effectLst/>
                        </a:rPr>
                      </a:br>
                      <a:r>
                        <a:rPr lang="en-US" sz="800" smtClean="0">
                          <a:effectLst/>
                        </a:rPr>
                        <a:t>	 ('mermaid', '</a:t>
                      </a:r>
                      <a:r>
                        <a:rPr lang="zh-CN" sz="800" smtClean="0">
                          <a:effectLst/>
                        </a:rPr>
                        <a:t>美人鱼</a:t>
                      </a:r>
                      <a:r>
                        <a:rPr lang="en-US" sz="800" smtClean="0">
                          <a:effectLst/>
                        </a:rPr>
                        <a:t>', 'Wx7vJ71XD3TgJg5uiETnKA==', 1, database()) ;</a:t>
                      </a:r>
                      <a:br>
                        <a:rPr lang="en-US" sz="800" smtClean="0">
                          <a:effectLst/>
                        </a:rPr>
                      </a:br>
                      <a:endParaRPr lang="zh-CN" sz="8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187" marR="41187" marT="0" marB="0"/>
                </a:tc>
                <a:extLst>
                  <a:ext uri="{0D108BD9-81ED-4DB2-BD59-A6C34878D82A}">
                    <a16:rowId xmlns:a16="http://schemas.microsoft.com/office/drawing/2014/main" val="3672389482"/>
                  </a:ext>
                </a:extLst>
              </a:tr>
            </a:tbl>
          </a:graphicData>
        </a:graphic>
      </p:graphicFrame>
      <p:graphicFrame>
        <p:nvGraphicFramePr>
          <p:cNvPr id="5" name="表格 4"/>
          <p:cNvGraphicFramePr>
            <a:graphicFrameLocks noGrp="1"/>
          </p:cNvGraphicFramePr>
          <p:nvPr>
            <p:extLst/>
          </p:nvPr>
        </p:nvGraphicFramePr>
        <p:xfrm>
          <a:off x="6212840" y="844960"/>
          <a:ext cx="5725160" cy="5622607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{5940675A-B579-460E-94D1-54222C63F5DA}</a:tableStyleId>
              </a:tblPr>
              <a:tblGrid>
                <a:gridCol w="5725160">
                  <a:extLst>
                    <a:ext uri="{9D8B030D-6E8A-4147-A177-3AD203B41FA5}">
                      <a16:colId xmlns:a16="http://schemas.microsoft.com/office/drawing/2014/main" val="404423558"/>
                    </a:ext>
                  </a:extLst>
                </a:gridCol>
              </a:tblGrid>
              <a:tr h="5622607">
                <a:tc>
                  <a:txBody>
                    <a:bodyPr/>
                    <a:lstStyle/>
                    <a:p>
                      <a:r>
                        <a:rPr lang="en-US" sz="800">
                          <a:effectLst/>
                        </a:rPr>
                        <a:t/>
                      </a:r>
                      <a:br>
                        <a:rPr lang="en-US" sz="800">
                          <a:effectLst/>
                        </a:rPr>
                      </a:br>
                      <a:r>
                        <a:rPr lang="en-US" sz="800" smtClean="0">
                          <a:effectLst/>
                        </a:rPr>
                        <a:t>-- 1</a:t>
                      </a:r>
                      <a:r>
                        <a:rPr lang="zh-CN" sz="800" smtClean="0">
                          <a:effectLst/>
                        </a:rPr>
                        <a:t>表示活跃、</a:t>
                      </a:r>
                      <a:r>
                        <a:rPr lang="en-US" sz="800" smtClean="0">
                          <a:effectLst/>
                        </a:rPr>
                        <a:t>0</a:t>
                      </a:r>
                      <a:r>
                        <a:rPr lang="zh-CN" sz="800" smtClean="0">
                          <a:effectLst/>
                        </a:rPr>
                        <a:t>表示锁定，用户密码铭文：</a:t>
                      </a:r>
                      <a:r>
                        <a:rPr lang="en-US" sz="800" smtClean="0">
                          <a:effectLst/>
                        </a:rPr>
                        <a:t>hello</a:t>
                      </a:r>
                      <a:br>
                        <a:rPr lang="en-US" sz="800" smtClean="0">
                          <a:effectLst/>
                        </a:rPr>
                      </a:br>
                      <a:r>
                        <a:rPr lang="en-US" sz="800" smtClean="0">
                          <a:effectLst/>
                        </a:rPr>
                        <a:t>INSERT INTO member(mid, name, password, locked, dbname) VALUES</a:t>
                      </a:r>
                      <a:br>
                        <a:rPr lang="en-US" sz="800" smtClean="0">
                          <a:effectLst/>
                        </a:rPr>
                      </a:br>
                      <a:r>
                        <a:rPr lang="en-US" sz="800" smtClean="0">
                          <a:effectLst/>
                        </a:rPr>
                        <a:t>	 ('admin', '</a:t>
                      </a:r>
                      <a:r>
                        <a:rPr lang="zh-CN" sz="800" smtClean="0">
                          <a:effectLst/>
                        </a:rPr>
                        <a:t>管理员</a:t>
                      </a:r>
                      <a:r>
                        <a:rPr lang="en-US" sz="800" smtClean="0">
                          <a:effectLst/>
                        </a:rPr>
                        <a:t>', 'Wx7vJ71XD3TgJg5uiETnKA==', 0, database()) ;</a:t>
                      </a:r>
                      <a:br>
                        <a:rPr lang="en-US" sz="800" smtClean="0">
                          <a:effectLst/>
                        </a:rPr>
                      </a:br>
                      <a:r>
                        <a:rPr lang="en-US" sz="800" smtClean="0">
                          <a:effectLst/>
                        </a:rPr>
                        <a:t>INSERT INTO member(mid, name, password, locked, dbname) VALUES</a:t>
                      </a:r>
                      <a:br>
                        <a:rPr lang="en-US" sz="800" smtClean="0">
                          <a:effectLst/>
                        </a:rPr>
                      </a:br>
                      <a:r>
                        <a:rPr lang="en-US" sz="800" smtClean="0">
                          <a:effectLst/>
                        </a:rPr>
                        <a:t>	 ('yootk', '</a:t>
                      </a:r>
                      <a:r>
                        <a:rPr lang="zh-CN" sz="800" smtClean="0">
                          <a:effectLst/>
                        </a:rPr>
                        <a:t>用户</a:t>
                      </a:r>
                      <a:r>
                        <a:rPr lang="en-US" sz="800" smtClean="0">
                          <a:effectLst/>
                        </a:rPr>
                        <a:t>', 'Wx7vJ71XD3TgJg5uiETnKA==', 0, database()) ;</a:t>
                      </a:r>
                      <a:br>
                        <a:rPr lang="en-US" sz="800" smtClean="0">
                          <a:effectLst/>
                        </a:rPr>
                      </a:br>
                      <a:r>
                        <a:rPr lang="en-US" sz="800" smtClean="0">
                          <a:effectLst/>
                        </a:rPr>
                        <a:t>INSERT INTO member(mid, name, password, locked, dbname) VALUES</a:t>
                      </a:r>
                      <a:br>
                        <a:rPr lang="en-US" sz="800" smtClean="0">
                          <a:effectLst/>
                        </a:rPr>
                      </a:br>
                      <a:r>
                        <a:rPr lang="en-US" sz="800" smtClean="0">
                          <a:effectLst/>
                        </a:rPr>
                        <a:t>	 ('mermaid', '</a:t>
                      </a:r>
                      <a:r>
                        <a:rPr lang="zh-CN" sz="800" smtClean="0">
                          <a:effectLst/>
                        </a:rPr>
                        <a:t>美人鱼</a:t>
                      </a:r>
                      <a:r>
                        <a:rPr lang="en-US" sz="800" smtClean="0">
                          <a:effectLst/>
                        </a:rPr>
                        <a:t>', 'Wx7vJ71XD3TgJg5uiETnKA==', 1, database()) ;</a:t>
                      </a:r>
                      <a:br>
                        <a:rPr lang="en-US" sz="800" smtClean="0">
                          <a:effectLst/>
                        </a:rPr>
                      </a:br>
                      <a:r>
                        <a:rPr lang="en-US" sz="800" smtClean="0">
                          <a:effectLst/>
                        </a:rPr>
                        <a:t>-- </a:t>
                      </a:r>
                      <a:r>
                        <a:rPr lang="zh-CN" sz="800" smtClean="0">
                          <a:effectLst/>
                        </a:rPr>
                        <a:t>定义角色信息</a:t>
                      </a:r>
                      <a:r>
                        <a:rPr lang="en-US" sz="800" smtClean="0">
                          <a:effectLst/>
                        </a:rPr>
                        <a:t/>
                      </a:r>
                      <a:br>
                        <a:rPr lang="en-US" sz="800" smtClean="0">
                          <a:effectLst/>
                        </a:rPr>
                      </a:br>
                      <a:r>
                        <a:rPr lang="en-US" sz="800" smtClean="0">
                          <a:effectLst/>
                        </a:rPr>
                        <a:t>INSERT INTO role(rid, title, dbname) VALUES ('member', '</a:t>
                      </a:r>
                      <a:r>
                        <a:rPr lang="zh-CN" sz="800" smtClean="0">
                          <a:effectLst/>
                        </a:rPr>
                        <a:t>用户管理</a:t>
                      </a:r>
                      <a:r>
                        <a:rPr lang="en-US" sz="800" smtClean="0">
                          <a:effectLst/>
                        </a:rPr>
                        <a:t>', database()) ;</a:t>
                      </a:r>
                      <a:br>
                        <a:rPr lang="en-US" sz="800" smtClean="0">
                          <a:effectLst/>
                        </a:rPr>
                      </a:br>
                      <a:r>
                        <a:rPr lang="en-US" sz="800" smtClean="0">
                          <a:effectLst/>
                        </a:rPr>
                        <a:t>INSERT INTO role(rid, title, dbname) VALUES ('dept', '</a:t>
                      </a:r>
                      <a:r>
                        <a:rPr lang="zh-CN" sz="800" smtClean="0">
                          <a:effectLst/>
                        </a:rPr>
                        <a:t>部门管理</a:t>
                      </a:r>
                      <a:r>
                        <a:rPr lang="en-US" sz="800" smtClean="0">
                          <a:effectLst/>
                        </a:rPr>
                        <a:t>', database()) ;</a:t>
                      </a:r>
                      <a:br>
                        <a:rPr lang="en-US" sz="800" smtClean="0">
                          <a:effectLst/>
                        </a:rPr>
                      </a:br>
                      <a:r>
                        <a:rPr lang="en-US" sz="800" smtClean="0">
                          <a:effectLst/>
                        </a:rPr>
                        <a:t>INSERT INTO role(rid, title, dbname) VALUES ('emp', '</a:t>
                      </a:r>
                      <a:r>
                        <a:rPr lang="zh-CN" sz="800" smtClean="0">
                          <a:effectLst/>
                        </a:rPr>
                        <a:t>雇员管理</a:t>
                      </a:r>
                      <a:r>
                        <a:rPr lang="en-US" sz="800" smtClean="0">
                          <a:effectLst/>
                        </a:rPr>
                        <a:t>', database()) ;</a:t>
                      </a:r>
                      <a:br>
                        <a:rPr lang="en-US" sz="800" smtClean="0">
                          <a:effectLst/>
                        </a:rPr>
                      </a:br>
                      <a:r>
                        <a:rPr lang="en-US" sz="800" smtClean="0">
                          <a:effectLst/>
                        </a:rPr>
                        <a:t>-- </a:t>
                      </a:r>
                      <a:r>
                        <a:rPr lang="zh-CN" sz="800" smtClean="0">
                          <a:effectLst/>
                        </a:rPr>
                        <a:t>定义权限信息</a:t>
                      </a:r>
                      <a:r>
                        <a:rPr lang="en-US" sz="800" smtClean="0">
                          <a:effectLst/>
                        </a:rPr>
                        <a:t/>
                      </a:r>
                      <a:br>
                        <a:rPr lang="en-US" sz="800" smtClean="0">
                          <a:effectLst/>
                        </a:rPr>
                      </a:br>
                      <a:r>
                        <a:rPr lang="en-US" sz="800" smtClean="0">
                          <a:effectLst/>
                        </a:rPr>
                        <a:t>INSERT INTO action(actid, title, rid, dbname) VALUES </a:t>
                      </a:r>
                      <a:br>
                        <a:rPr lang="en-US" sz="800" smtClean="0">
                          <a:effectLst/>
                        </a:rPr>
                      </a:br>
                      <a:r>
                        <a:rPr lang="en-US" sz="800" smtClean="0">
                          <a:effectLst/>
                        </a:rPr>
                        <a:t>	 ('member:add', '</a:t>
                      </a:r>
                      <a:r>
                        <a:rPr lang="zh-CN" sz="800" smtClean="0">
                          <a:effectLst/>
                        </a:rPr>
                        <a:t>创建用户</a:t>
                      </a:r>
                      <a:r>
                        <a:rPr lang="en-US" sz="800" smtClean="0">
                          <a:effectLst/>
                        </a:rPr>
                        <a:t>', 'member', database()) ;</a:t>
                      </a:r>
                      <a:br>
                        <a:rPr lang="en-US" sz="800" smtClean="0">
                          <a:effectLst/>
                        </a:rPr>
                      </a:br>
                      <a:r>
                        <a:rPr lang="en-US" sz="800" smtClean="0">
                          <a:effectLst/>
                        </a:rPr>
                        <a:t>INSERT INTO action(actid, title, rid, dbname) VALUES </a:t>
                      </a:r>
                      <a:br>
                        <a:rPr lang="en-US" sz="800" smtClean="0">
                          <a:effectLst/>
                        </a:rPr>
                      </a:br>
                      <a:r>
                        <a:rPr lang="en-US" sz="800" smtClean="0">
                          <a:effectLst/>
                        </a:rPr>
                        <a:t>	 ('member:edit', '</a:t>
                      </a:r>
                      <a:r>
                        <a:rPr lang="zh-CN" sz="800" smtClean="0">
                          <a:effectLst/>
                        </a:rPr>
                        <a:t>编辑用户</a:t>
                      </a:r>
                      <a:r>
                        <a:rPr lang="en-US" sz="800" smtClean="0">
                          <a:effectLst/>
                        </a:rPr>
                        <a:t>', 'member', database()) ;</a:t>
                      </a:r>
                      <a:br>
                        <a:rPr lang="en-US" sz="800" smtClean="0">
                          <a:effectLst/>
                        </a:rPr>
                      </a:br>
                      <a:r>
                        <a:rPr lang="en-US" sz="800" smtClean="0">
                          <a:effectLst/>
                        </a:rPr>
                        <a:t>INSERT INTO action(actid, title, rid, dbname) VALUES </a:t>
                      </a:r>
                      <a:br>
                        <a:rPr lang="en-US" sz="800" smtClean="0">
                          <a:effectLst/>
                        </a:rPr>
                      </a:br>
                      <a:r>
                        <a:rPr lang="en-US" sz="800" smtClean="0">
                          <a:effectLst/>
                        </a:rPr>
                        <a:t>	 ('member:delete', '</a:t>
                      </a:r>
                      <a:r>
                        <a:rPr lang="zh-CN" sz="800" smtClean="0">
                          <a:effectLst/>
                        </a:rPr>
                        <a:t>删除用户</a:t>
                      </a:r>
                      <a:r>
                        <a:rPr lang="en-US" sz="800" smtClean="0">
                          <a:effectLst/>
                        </a:rPr>
                        <a:t>', 'member', database()) ;</a:t>
                      </a:r>
                      <a:br>
                        <a:rPr lang="en-US" sz="800" smtClean="0">
                          <a:effectLst/>
                        </a:rPr>
                      </a:br>
                      <a:r>
                        <a:rPr lang="en-US" sz="800" smtClean="0">
                          <a:effectLst/>
                        </a:rPr>
                        <a:t>INSERT INTO action(actid, title, rid, dbname) VALUES </a:t>
                      </a:r>
                      <a:br>
                        <a:rPr lang="en-US" sz="800" smtClean="0">
                          <a:effectLst/>
                        </a:rPr>
                      </a:br>
                      <a:r>
                        <a:rPr lang="en-US" sz="800" smtClean="0">
                          <a:effectLst/>
                        </a:rPr>
                        <a:t>	 ('member:list', '</a:t>
                      </a:r>
                      <a:r>
                        <a:rPr lang="zh-CN" sz="800" smtClean="0">
                          <a:effectLst/>
                        </a:rPr>
                        <a:t>用户列表</a:t>
                      </a:r>
                      <a:r>
                        <a:rPr lang="en-US" sz="800" smtClean="0">
                          <a:effectLst/>
                        </a:rPr>
                        <a:t>', 'member', database()) ;</a:t>
                      </a:r>
                      <a:br>
                        <a:rPr lang="en-US" sz="800" smtClean="0">
                          <a:effectLst/>
                        </a:rPr>
                      </a:br>
                      <a:r>
                        <a:rPr lang="en-US" sz="800" smtClean="0">
                          <a:effectLst/>
                        </a:rPr>
                        <a:t>INSERT INTO action(actid, title, rid, dbname) VALUES </a:t>
                      </a:r>
                      <a:br>
                        <a:rPr lang="en-US" sz="800" smtClean="0">
                          <a:effectLst/>
                        </a:rPr>
                      </a:br>
                      <a:r>
                        <a:rPr lang="en-US" sz="800" smtClean="0">
                          <a:effectLst/>
                        </a:rPr>
                        <a:t>	 ('dept:add', '</a:t>
                      </a:r>
                      <a:r>
                        <a:rPr lang="zh-CN" sz="800" smtClean="0">
                          <a:effectLst/>
                        </a:rPr>
                        <a:t>创建部门</a:t>
                      </a:r>
                      <a:r>
                        <a:rPr lang="en-US" sz="800" smtClean="0">
                          <a:effectLst/>
                        </a:rPr>
                        <a:t>', 'dept', database()) ;</a:t>
                      </a:r>
                      <a:br>
                        <a:rPr lang="en-US" sz="800" smtClean="0">
                          <a:effectLst/>
                        </a:rPr>
                      </a:br>
                      <a:r>
                        <a:rPr lang="en-US" sz="800" smtClean="0">
                          <a:effectLst/>
                        </a:rPr>
                        <a:t>INSERT INTO action(actid, title, rid, dbname) VALUES </a:t>
                      </a:r>
                      <a:br>
                        <a:rPr lang="en-US" sz="800" smtClean="0">
                          <a:effectLst/>
                        </a:rPr>
                      </a:br>
                      <a:r>
                        <a:rPr lang="en-US" sz="800" smtClean="0">
                          <a:effectLst/>
                        </a:rPr>
                        <a:t>	 ('dept:edit', '</a:t>
                      </a:r>
                      <a:r>
                        <a:rPr lang="zh-CN" sz="800" smtClean="0">
                          <a:effectLst/>
                        </a:rPr>
                        <a:t>编辑部门</a:t>
                      </a:r>
                      <a:r>
                        <a:rPr lang="en-US" sz="800" smtClean="0">
                          <a:effectLst/>
                        </a:rPr>
                        <a:t>', 'dept', database()) ;</a:t>
                      </a:r>
                      <a:br>
                        <a:rPr lang="en-US" sz="800" smtClean="0">
                          <a:effectLst/>
                        </a:rPr>
                      </a:br>
                      <a:r>
                        <a:rPr lang="en-US" sz="800" smtClean="0">
                          <a:effectLst/>
                        </a:rPr>
                        <a:t>INSERT INTO action(actid, title, rid, dbname) VALUES </a:t>
                      </a:r>
                      <a:br>
                        <a:rPr lang="en-US" sz="800" smtClean="0">
                          <a:effectLst/>
                        </a:rPr>
                      </a:br>
                      <a:r>
                        <a:rPr lang="en-US" sz="800" smtClean="0">
                          <a:effectLst/>
                        </a:rPr>
                        <a:t>	 ('dept:delete', '</a:t>
                      </a:r>
                      <a:r>
                        <a:rPr lang="zh-CN" sz="800" smtClean="0">
                          <a:effectLst/>
                        </a:rPr>
                        <a:t>删除部门</a:t>
                      </a:r>
                      <a:r>
                        <a:rPr lang="en-US" sz="800" smtClean="0">
                          <a:effectLst/>
                        </a:rPr>
                        <a:t>', 'dept', database()) ;</a:t>
                      </a:r>
                      <a:br>
                        <a:rPr lang="en-US" sz="800" smtClean="0">
                          <a:effectLst/>
                        </a:rPr>
                      </a:br>
                      <a:r>
                        <a:rPr lang="en-US" sz="800" smtClean="0">
                          <a:effectLst/>
                        </a:rPr>
                        <a:t>INSERT INTO action(actid, title, rid, dbname) VALUES </a:t>
                      </a:r>
                      <a:br>
                        <a:rPr lang="en-US" sz="800" smtClean="0">
                          <a:effectLst/>
                        </a:rPr>
                      </a:br>
                      <a:r>
                        <a:rPr lang="en-US" sz="800" smtClean="0">
                          <a:effectLst/>
                        </a:rPr>
                        <a:t>	 ('dept:list', '</a:t>
                      </a:r>
                      <a:r>
                        <a:rPr lang="zh-CN" sz="800" smtClean="0">
                          <a:effectLst/>
                        </a:rPr>
                        <a:t>部门列表</a:t>
                      </a:r>
                      <a:r>
                        <a:rPr lang="en-US" sz="800" smtClean="0">
                          <a:effectLst/>
                        </a:rPr>
                        <a:t>', 'dept', database()) ;</a:t>
                      </a:r>
                      <a:br>
                        <a:rPr lang="en-US" sz="800" smtClean="0">
                          <a:effectLst/>
                        </a:rPr>
                      </a:br>
                      <a:r>
                        <a:rPr lang="en-US" sz="800" smtClean="0">
                          <a:effectLst/>
                        </a:rPr>
                        <a:t>INSERT INTO action(actid, title, rid, dbname) VALUES </a:t>
                      </a:r>
                      <a:br>
                        <a:rPr lang="en-US" sz="800" smtClean="0">
                          <a:effectLst/>
                        </a:rPr>
                      </a:br>
                      <a:r>
                        <a:rPr lang="en-US" sz="800" smtClean="0">
                          <a:effectLst/>
                        </a:rPr>
                        <a:t>	 ('emp:add', '</a:t>
                      </a:r>
                      <a:r>
                        <a:rPr lang="zh-CN" sz="800" smtClean="0">
                          <a:effectLst/>
                        </a:rPr>
                        <a:t>增加雇员</a:t>
                      </a:r>
                      <a:r>
                        <a:rPr lang="en-US" sz="800" smtClean="0">
                          <a:effectLst/>
                        </a:rPr>
                        <a:t>', 'emp', database()) ;</a:t>
                      </a:r>
                      <a:br>
                        <a:rPr lang="en-US" sz="800" smtClean="0">
                          <a:effectLst/>
                        </a:rPr>
                      </a:br>
                      <a:r>
                        <a:rPr lang="en-US" sz="800" smtClean="0">
                          <a:effectLst/>
                        </a:rPr>
                        <a:t>INSERT INTO action(actid, title, rid, dbname) VALUES </a:t>
                      </a:r>
                      <a:br>
                        <a:rPr lang="en-US" sz="800" smtClean="0">
                          <a:effectLst/>
                        </a:rPr>
                      </a:br>
                      <a:r>
                        <a:rPr lang="en-US" sz="800" smtClean="0">
                          <a:effectLst/>
                        </a:rPr>
                        <a:t>	 ('emp:edit', '</a:t>
                      </a:r>
                      <a:r>
                        <a:rPr lang="zh-CN" sz="800" smtClean="0">
                          <a:effectLst/>
                        </a:rPr>
                        <a:t>编辑雇员</a:t>
                      </a:r>
                      <a:r>
                        <a:rPr lang="en-US" sz="800" smtClean="0">
                          <a:effectLst/>
                        </a:rPr>
                        <a:t>', 'emp', database()) ;</a:t>
                      </a:r>
                      <a:br>
                        <a:rPr lang="en-US" sz="800" smtClean="0">
                          <a:effectLst/>
                        </a:rPr>
                      </a:br>
                      <a:r>
                        <a:rPr lang="en-US" sz="800" smtClean="0">
                          <a:effectLst/>
                        </a:rPr>
                        <a:t>INSERT INTO action(actid, title, rid, dbname) VALUES </a:t>
                      </a:r>
                      <a:br>
                        <a:rPr lang="en-US" sz="800" smtClean="0">
                          <a:effectLst/>
                        </a:rPr>
                      </a:br>
                      <a:r>
                        <a:rPr lang="en-US" sz="800" smtClean="0">
                          <a:effectLst/>
                        </a:rPr>
                        <a:t>	 ('emp:delete', '</a:t>
                      </a:r>
                      <a:r>
                        <a:rPr lang="zh-CN" sz="800" smtClean="0">
                          <a:effectLst/>
                        </a:rPr>
                        <a:t>删除雇员</a:t>
                      </a:r>
                      <a:r>
                        <a:rPr lang="en-US" sz="800" smtClean="0">
                          <a:effectLst/>
                        </a:rPr>
                        <a:t>', 'emp', database()) ;</a:t>
                      </a:r>
                      <a:br>
                        <a:rPr lang="en-US" sz="800" smtClean="0">
                          <a:effectLst/>
                        </a:rPr>
                      </a:br>
                      <a:r>
                        <a:rPr lang="en-US" sz="800" smtClean="0">
                          <a:effectLst/>
                        </a:rPr>
                        <a:t>INSERT INTO action(actid, title, rid, dbname) VALUES </a:t>
                      </a:r>
                      <a:br>
                        <a:rPr lang="en-US" sz="800" smtClean="0">
                          <a:effectLst/>
                        </a:rPr>
                      </a:br>
                      <a:r>
                        <a:rPr lang="en-US" sz="800" smtClean="0">
                          <a:effectLst/>
                        </a:rPr>
                        <a:t>	 ('emp:list', '</a:t>
                      </a:r>
                      <a:r>
                        <a:rPr lang="zh-CN" sz="800" smtClean="0">
                          <a:effectLst/>
                        </a:rPr>
                        <a:t>雇员列表</a:t>
                      </a:r>
                      <a:r>
                        <a:rPr lang="en-US" sz="800" smtClean="0">
                          <a:effectLst/>
                        </a:rPr>
                        <a:t>', 'emp', database()) ;</a:t>
                      </a:r>
                      <a:br>
                        <a:rPr lang="en-US" sz="800" smtClean="0">
                          <a:effectLst/>
                        </a:rPr>
                      </a:br>
                      <a:r>
                        <a:rPr lang="en-US" sz="800" smtClean="0">
                          <a:effectLst/>
                        </a:rPr>
                        <a:t>-- </a:t>
                      </a:r>
                      <a:r>
                        <a:rPr lang="zh-CN" sz="800" smtClean="0">
                          <a:effectLst/>
                        </a:rPr>
                        <a:t>定义用户与角色的关系</a:t>
                      </a:r>
                      <a:r>
                        <a:rPr lang="en-US" sz="800" smtClean="0">
                          <a:effectLst/>
                        </a:rPr>
                        <a:t/>
                      </a:r>
                      <a:br>
                        <a:rPr lang="en-US" sz="800" smtClean="0">
                          <a:effectLst/>
                        </a:rPr>
                      </a:br>
                      <a:r>
                        <a:rPr lang="en-US" sz="800" smtClean="0">
                          <a:effectLst/>
                        </a:rPr>
                        <a:t>INSERT INTO member_role(mid, rid, dbname) VALUES ('admin', 'member', database()) ;</a:t>
                      </a:r>
                      <a:br>
                        <a:rPr lang="en-US" sz="800" smtClean="0">
                          <a:effectLst/>
                        </a:rPr>
                      </a:br>
                      <a:r>
                        <a:rPr lang="en-US" sz="800" smtClean="0">
                          <a:effectLst/>
                        </a:rPr>
                        <a:t>INSERT INTO member_role(mid, rid, dbname) VALUES ('admin', 'dept', database()) ;</a:t>
                      </a:r>
                      <a:br>
                        <a:rPr lang="en-US" sz="800" smtClean="0">
                          <a:effectLst/>
                        </a:rPr>
                      </a:br>
                      <a:r>
                        <a:rPr lang="en-US" sz="800" smtClean="0">
                          <a:effectLst/>
                        </a:rPr>
                        <a:t>INSERT INTO member_role(mid, rid, dbname) VALUES ('admin', 'emp', database()) ;</a:t>
                      </a:r>
                      <a:br>
                        <a:rPr lang="en-US" sz="800" smtClean="0">
                          <a:effectLst/>
                        </a:rPr>
                      </a:br>
                      <a:r>
                        <a:rPr lang="en-US" sz="800" smtClean="0">
                          <a:effectLst/>
                        </a:rPr>
                        <a:t>INSERT INTO member_role(mid, rid, dbname) VALUES ('yootk', 'emp', database()) ;</a:t>
                      </a:r>
                      <a:br>
                        <a:rPr lang="en-US" sz="800" smtClean="0">
                          <a:effectLst/>
                        </a:rPr>
                      </a:br>
                      <a:r>
                        <a:rPr lang="en-US" sz="800" smtClean="0">
                          <a:effectLst/>
                        </a:rPr>
                        <a:t>INSERT INTO member_role(mid, rid, dbname) VALUES ('mermaid', 'dept', database()) ;</a:t>
                      </a:r>
                      <a:br>
                        <a:rPr lang="en-US" sz="800" smtClean="0">
                          <a:effectLst/>
                        </a:rPr>
                      </a:br>
                      <a:r>
                        <a:rPr lang="en-US" sz="800" smtClean="0">
                          <a:effectLst/>
                        </a:rPr>
                        <a:t>COMMIT ;</a:t>
                      </a:r>
                      <a:endParaRPr lang="zh-CN" sz="8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187" marR="41187" marT="0" marB="0"/>
                </a:tc>
                <a:extLst>
                  <a:ext uri="{0D108BD9-81ED-4DB2-BD59-A6C34878D82A}">
                    <a16:rowId xmlns:a16="http://schemas.microsoft.com/office/drawing/2014/main" val="36723894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89463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token-server-8201</a:t>
            </a:r>
            <a:r>
              <a:rPr lang="zh-CN" altLang="zh-CN" smtClean="0"/>
              <a:t>子</a:t>
            </a:r>
            <a:r>
              <a:rPr lang="zh-CN" altLang="zh-CN"/>
              <a:t>模块</a:t>
            </a:r>
            <a:endParaRPr lang="zh-CN" altLang="en-US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/>
          </p:nvPr>
        </p:nvGraphicFramePr>
        <p:xfrm>
          <a:off x="251618" y="849086"/>
          <a:ext cx="11635581" cy="5744753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{5940675A-B579-460E-94D1-54222C63F5DA}</a:tableStyleId>
              </a:tblPr>
              <a:tblGrid>
                <a:gridCol w="11635581">
                  <a:extLst>
                    <a:ext uri="{9D8B030D-6E8A-4147-A177-3AD203B41FA5}">
                      <a16:colId xmlns:a16="http://schemas.microsoft.com/office/drawing/2014/main" val="318294259"/>
                    </a:ext>
                  </a:extLst>
                </a:gridCol>
              </a:tblGrid>
              <a:tr h="5744753"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project('token-server-8201') { 					// </a:t>
                      </a:r>
                      <a:r>
                        <a:rPr lang="zh-CN" sz="1200">
                          <a:effectLst/>
                        </a:rPr>
                        <a:t>子模块</a:t>
                      </a:r>
                      <a:r>
                        <a:rPr lang="en-US" sz="1200">
                          <a:effectLst/>
                        </a:rPr>
                        <a:t/>
                      </a:r>
                      <a:br>
                        <a:rPr lang="en-US" sz="1200">
                          <a:effectLst/>
                        </a:rPr>
                      </a:br>
                      <a:r>
                        <a:rPr lang="en-US" sz="1200">
                          <a:effectLst/>
                        </a:rPr>
                        <a:t>    dependencies {</a:t>
                      </a:r>
                      <a:br>
                        <a:rPr lang="en-US" sz="1200">
                          <a:effectLst/>
                        </a:rPr>
                      </a:br>
                      <a:r>
                        <a:rPr lang="en-US" sz="1200">
                          <a:effectLst/>
                        </a:rPr>
                        <a:t>        implementation('com.alibaba.cloud:' +</a:t>
                      </a:r>
                      <a:br>
                        <a:rPr lang="en-US" sz="1200">
                          <a:effectLst/>
                        </a:rPr>
                      </a:br>
                      <a:r>
                        <a:rPr lang="en-US" sz="1200">
                          <a:effectLst/>
                        </a:rPr>
                        <a:t>                'spring-cloud-starter-alibaba-sentinel') 		// Sentinel</a:t>
                      </a:r>
                      <a:r>
                        <a:rPr lang="zh-CN" sz="1200">
                          <a:effectLst/>
                        </a:rPr>
                        <a:t>保护</a:t>
                      </a:r>
                      <a:r>
                        <a:rPr lang="en-US" sz="1200">
                          <a:effectLst/>
                        </a:rPr>
                        <a:t/>
                      </a:r>
                      <a:br>
                        <a:rPr lang="en-US" sz="1200">
                          <a:effectLst/>
                        </a:rPr>
                      </a:br>
                      <a:r>
                        <a:rPr lang="en-US" sz="1200">
                          <a:effectLst/>
                        </a:rPr>
                        <a:t>        implementation('com.alibaba.cloud:' +</a:t>
                      </a:r>
                      <a:br>
                        <a:rPr lang="en-US" sz="1200">
                          <a:effectLst/>
                        </a:rPr>
                      </a:br>
                      <a:r>
                        <a:rPr lang="en-US" sz="1200">
                          <a:effectLst/>
                        </a:rPr>
                        <a:t>                'spring-cloud-starter-alibaba-nacos-discovery') {	// Nacos</a:t>
                      </a:r>
                      <a:r>
                        <a:rPr lang="zh-CN" sz="1200">
                          <a:effectLst/>
                        </a:rPr>
                        <a:t>依赖</a:t>
                      </a:r>
                      <a:r>
                        <a:rPr lang="en-US" sz="1200">
                          <a:effectLst/>
                        </a:rPr>
                        <a:t/>
                      </a:r>
                      <a:br>
                        <a:rPr lang="en-US" sz="1200">
                          <a:effectLst/>
                        </a:rPr>
                      </a:br>
                      <a:r>
                        <a:rPr lang="en-US" sz="1200">
                          <a:effectLst/>
                        </a:rPr>
                        <a:t>            exclude group: 'com.alibaba.nacos', module: 'nacos-client' // </a:t>
                      </a:r>
                      <a:r>
                        <a:rPr lang="zh-CN" sz="1200">
                          <a:effectLst/>
                        </a:rPr>
                        <a:t>移除</a:t>
                      </a:r>
                      <a:r>
                        <a:rPr lang="en-US" sz="1200">
                          <a:effectLst/>
                        </a:rPr>
                        <a:t>nacos-client</a:t>
                      </a:r>
                      <a:br>
                        <a:rPr lang="en-US" sz="1200">
                          <a:effectLst/>
                        </a:rPr>
                      </a:br>
                      <a:r>
                        <a:rPr lang="en-US" sz="1200">
                          <a:effectLst/>
                        </a:rPr>
                        <a:t>        }</a:t>
                      </a:r>
                      <a:br>
                        <a:rPr lang="en-US" sz="1200">
                          <a:effectLst/>
                        </a:rPr>
                      </a:br>
                      <a:r>
                        <a:rPr lang="en-US" sz="1200">
                          <a:effectLst/>
                        </a:rPr>
                        <a:t>        implementation('com.alibaba.cloud:' +</a:t>
                      </a:r>
                      <a:br>
                        <a:rPr lang="en-US" sz="1200">
                          <a:effectLst/>
                        </a:rPr>
                      </a:br>
                      <a:r>
                        <a:rPr lang="en-US" sz="1200">
                          <a:effectLst/>
                        </a:rPr>
                        <a:t>                'spring-cloud-starter-alibaba-nacos-config') {		// Nacos</a:t>
                      </a:r>
                      <a:r>
                        <a:rPr lang="zh-CN" sz="1200">
                          <a:effectLst/>
                        </a:rPr>
                        <a:t>配置</a:t>
                      </a:r>
                      <a:r>
                        <a:rPr lang="en-US" sz="1200">
                          <a:effectLst/>
                        </a:rPr>
                        <a:t/>
                      </a:r>
                      <a:br>
                        <a:rPr lang="en-US" sz="1200">
                          <a:effectLst/>
                        </a:rPr>
                      </a:br>
                      <a:r>
                        <a:rPr lang="en-US" sz="1200">
                          <a:effectLst/>
                        </a:rPr>
                        <a:t>            exclude group: 'com.alibaba.nacos', module: 'nacos-client' // </a:t>
                      </a:r>
                      <a:r>
                        <a:rPr lang="zh-CN" sz="1200">
                          <a:effectLst/>
                        </a:rPr>
                        <a:t>移除</a:t>
                      </a:r>
                      <a:r>
                        <a:rPr lang="en-US" sz="1200">
                          <a:effectLst/>
                        </a:rPr>
                        <a:t>nacos-client</a:t>
                      </a:r>
                      <a:br>
                        <a:rPr lang="en-US" sz="1200">
                          <a:effectLst/>
                        </a:rPr>
                      </a:br>
                      <a:r>
                        <a:rPr lang="en-US" sz="1200">
                          <a:effectLst/>
                        </a:rPr>
                        <a:t>        }</a:t>
                      </a:r>
                      <a:br>
                        <a:rPr lang="en-US" sz="1200">
                          <a:effectLst/>
                        </a:rPr>
                      </a:br>
                      <a:r>
                        <a:rPr lang="en-US" sz="1200">
                          <a:effectLst/>
                        </a:rPr>
                        <a:t>        implementation('com.alibaba.nacos:nacos-client:2.0.0') 	// NacosClient</a:t>
                      </a:r>
                      <a:r>
                        <a:rPr lang="zh-CN" sz="1200">
                          <a:effectLst/>
                        </a:rPr>
                        <a:t>依赖</a:t>
                      </a:r>
                      <a:r>
                        <a:rPr lang="en-US" sz="1200">
                          <a:effectLst/>
                        </a:rPr>
                        <a:t/>
                      </a:r>
                      <a:br>
                        <a:rPr lang="en-US" sz="1200">
                          <a:effectLst/>
                        </a:rPr>
                      </a:br>
                      <a:r>
                        <a:rPr lang="en-US" sz="1200">
                          <a:effectLst/>
                        </a:rPr>
                        <a:t>        implementation(project(':common-api')) 			// </a:t>
                      </a:r>
                      <a:r>
                        <a:rPr lang="zh-CN" sz="1200">
                          <a:effectLst/>
                        </a:rPr>
                        <a:t>引入公共子模块</a:t>
                      </a:r>
                      <a:r>
                        <a:rPr lang="en-US" sz="1200">
                          <a:effectLst/>
                        </a:rPr>
                        <a:t/>
                      </a:r>
                      <a:br>
                        <a:rPr lang="en-US" sz="1200">
                          <a:effectLst/>
                        </a:rPr>
                      </a:br>
                      <a:r>
                        <a:rPr lang="en-US" sz="1200">
                          <a:effectLst/>
                        </a:rPr>
                        <a:t>        implementation(project(':yootk-starter-jwt')) 		// </a:t>
                      </a:r>
                      <a:r>
                        <a:rPr lang="zh-CN" sz="1200">
                          <a:effectLst/>
                        </a:rPr>
                        <a:t>引入</a:t>
                      </a:r>
                      <a:r>
                        <a:rPr lang="en-US" sz="1200">
                          <a:effectLst/>
                        </a:rPr>
                        <a:t>JWT</a:t>
                      </a:r>
                      <a:r>
                        <a:rPr lang="zh-CN" sz="1200">
                          <a:effectLst/>
                        </a:rPr>
                        <a:t>子模块</a:t>
                      </a:r>
                      <a:r>
                        <a:rPr lang="en-US" sz="1200">
                          <a:effectLst/>
                        </a:rPr>
                        <a:t/>
                      </a:r>
                      <a:br>
                        <a:rPr lang="en-US" sz="1200">
                          <a:effectLst/>
                        </a:rPr>
                      </a:br>
                      <a:r>
                        <a:rPr lang="en-US" sz="1200">
                          <a:effectLst/>
                        </a:rPr>
                        <a:t>        implementation('com.baomidou:mybatis-plus-boot-starter:3.4.2') // MyBatisPlus</a:t>
                      </a:r>
                      <a:r>
                        <a:rPr lang="zh-CN" sz="1200">
                          <a:effectLst/>
                        </a:rPr>
                        <a:t>依赖</a:t>
                      </a:r>
                      <a:r>
                        <a:rPr lang="en-US" sz="1200">
                          <a:effectLst/>
                        </a:rPr>
                        <a:t/>
                      </a:r>
                      <a:br>
                        <a:rPr lang="en-US" sz="1200">
                          <a:effectLst/>
                        </a:rPr>
                      </a:br>
                      <a:r>
                        <a:rPr lang="en-US" sz="1200">
                          <a:effectLst/>
                        </a:rPr>
                        <a:t>        implementation('mysql:mysql-connector-java:8.0.23') 		// MySQL</a:t>
                      </a:r>
                      <a:r>
                        <a:rPr lang="zh-CN" sz="1200">
                          <a:effectLst/>
                        </a:rPr>
                        <a:t>依赖</a:t>
                      </a:r>
                      <a:r>
                        <a:rPr lang="en-US" sz="1200">
                          <a:effectLst/>
                        </a:rPr>
                        <a:t/>
                      </a:r>
                      <a:br>
                        <a:rPr lang="en-US" sz="1200">
                          <a:effectLst/>
                        </a:rPr>
                      </a:br>
                      <a:r>
                        <a:rPr lang="en-US" sz="1200">
                          <a:effectLst/>
                        </a:rPr>
                        <a:t>        implementation('com.alibaba:druid:1.2.5') 			// Druid</a:t>
                      </a:r>
                      <a:r>
                        <a:rPr lang="zh-CN" sz="1200">
                          <a:effectLst/>
                        </a:rPr>
                        <a:t>依赖</a:t>
                      </a:r>
                      <a:r>
                        <a:rPr lang="en-US" sz="1200">
                          <a:effectLst/>
                        </a:rPr>
                        <a:t/>
                      </a:r>
                      <a:br>
                        <a:rPr lang="en-US" sz="1200">
                          <a:effectLst/>
                        </a:rPr>
                      </a:br>
                      <a:r>
                        <a:rPr lang="en-US" sz="1200">
                          <a:effectLst/>
                        </a:rPr>
                        <a:t>    }</a:t>
                      </a:r>
                      <a:br>
                        <a:rPr lang="en-US" sz="1200">
                          <a:effectLst/>
                        </a:rPr>
                      </a:br>
                      <a:r>
                        <a:rPr lang="en-US" sz="1200">
                          <a:effectLst/>
                        </a:rPr>
                        <a:t>}</a:t>
                      </a:r>
                      <a:endParaRPr lang="zh-CN" sz="12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394341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28835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application.yml</a:t>
            </a:r>
            <a:endParaRPr lang="zh-CN" altLang="en-US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/>
          </p:nvPr>
        </p:nvGraphicFramePr>
        <p:xfrm>
          <a:off x="226218" y="849086"/>
          <a:ext cx="11727021" cy="5775233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{5940675A-B579-460E-94D1-54222C63F5DA}</a:tableStyleId>
              </a:tblPr>
              <a:tblGrid>
                <a:gridCol w="11727021">
                  <a:extLst>
                    <a:ext uri="{9D8B030D-6E8A-4147-A177-3AD203B41FA5}">
                      <a16:colId xmlns:a16="http://schemas.microsoft.com/office/drawing/2014/main" val="341497184"/>
                    </a:ext>
                  </a:extLst>
                </a:gridCol>
              </a:tblGrid>
              <a:tr h="5775233"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spring: 							# Spring</a:t>
                      </a:r>
                      <a:r>
                        <a:rPr lang="zh-CN" sz="1200">
                          <a:effectLst/>
                        </a:rPr>
                        <a:t>配置</a:t>
                      </a:r>
                      <a:r>
                        <a:rPr lang="en-US" sz="1200">
                          <a:effectLst/>
                        </a:rPr>
                        <a:t/>
                      </a:r>
                      <a:br>
                        <a:rPr lang="en-US" sz="1200">
                          <a:effectLst/>
                        </a:rPr>
                      </a:br>
                      <a:r>
                        <a:rPr lang="en-US" sz="1200">
                          <a:effectLst/>
                        </a:rPr>
                        <a:t>  application: 						# </a:t>
                      </a:r>
                      <a:r>
                        <a:rPr lang="zh-CN" sz="1200">
                          <a:effectLst/>
                        </a:rPr>
                        <a:t>应用配置</a:t>
                      </a:r>
                      <a:r>
                        <a:rPr lang="en-US" sz="1200">
                          <a:effectLst/>
                        </a:rPr>
                        <a:t/>
                      </a:r>
                      <a:br>
                        <a:rPr lang="en-US" sz="1200">
                          <a:effectLst/>
                        </a:rPr>
                      </a:br>
                      <a:r>
                        <a:rPr lang="en-US" sz="1200">
                          <a:effectLst/>
                        </a:rPr>
                        <a:t>    name: token.provider 					# </a:t>
                      </a:r>
                      <a:r>
                        <a:rPr lang="zh-CN" sz="1200">
                          <a:effectLst/>
                        </a:rPr>
                        <a:t>应用名称</a:t>
                      </a:r>
                      <a:r>
                        <a:rPr lang="en-US" sz="1200">
                          <a:effectLst/>
                        </a:rPr>
                        <a:t/>
                      </a:r>
                      <a:br>
                        <a:rPr lang="en-US" sz="1200">
                          <a:effectLst/>
                        </a:rPr>
                      </a:br>
                      <a:r>
                        <a:rPr lang="en-US" sz="1200">
                          <a:effectLst/>
                        </a:rPr>
                        <a:t>server: 							# </a:t>
                      </a:r>
                      <a:r>
                        <a:rPr lang="zh-CN" sz="1200">
                          <a:effectLst/>
                        </a:rPr>
                        <a:t>服务端配置</a:t>
                      </a:r>
                      <a:r>
                        <a:rPr lang="en-US" sz="1200">
                          <a:effectLst/>
                        </a:rPr>
                        <a:t/>
                      </a:r>
                      <a:br>
                        <a:rPr lang="en-US" sz="1200">
                          <a:effectLst/>
                        </a:rPr>
                      </a:br>
                      <a:r>
                        <a:rPr lang="en-US" sz="1200">
                          <a:effectLst/>
                        </a:rPr>
                        <a:t>  port: 8201 						# 8201</a:t>
                      </a:r>
                      <a:r>
                        <a:rPr lang="zh-CN" sz="1200">
                          <a:effectLst/>
                        </a:rPr>
                        <a:t>端口监听</a:t>
                      </a:r>
                      <a:r>
                        <a:rPr lang="en-US" sz="1200">
                          <a:effectLst/>
                        </a:rPr>
                        <a:t/>
                      </a:r>
                      <a:br>
                        <a:rPr lang="en-US" sz="1200">
                          <a:effectLst/>
                        </a:rPr>
                      </a:br>
                      <a:r>
                        <a:rPr lang="en-US" sz="1200">
                          <a:effectLst/>
                        </a:rPr>
                        <a:t>yootk: 							# </a:t>
                      </a:r>
                      <a:r>
                        <a:rPr lang="zh-CN" sz="1200">
                          <a:effectLst/>
                        </a:rPr>
                        <a:t>自定义配置项</a:t>
                      </a:r>
                      <a:r>
                        <a:rPr lang="en-US" sz="1200">
                          <a:effectLst/>
                        </a:rPr>
                        <a:t/>
                      </a:r>
                      <a:br>
                        <a:rPr lang="en-US" sz="1200">
                          <a:effectLst/>
                        </a:rPr>
                      </a:br>
                      <a:r>
                        <a:rPr lang="en-US" sz="1200">
                          <a:effectLst/>
                        </a:rPr>
                        <a:t>  security: 						# </a:t>
                      </a:r>
                      <a:r>
                        <a:rPr lang="zh-CN" sz="1200">
                          <a:effectLst/>
                        </a:rPr>
                        <a:t>安全配置相关</a:t>
                      </a:r>
                      <a:r>
                        <a:rPr lang="en-US" sz="1200">
                          <a:effectLst/>
                        </a:rPr>
                        <a:t/>
                      </a:r>
                      <a:br>
                        <a:rPr lang="en-US" sz="1200">
                          <a:effectLst/>
                        </a:rPr>
                      </a:br>
                      <a:r>
                        <a:rPr lang="en-US" sz="1200">
                          <a:effectLst/>
                        </a:rPr>
                        <a:t>    config: 						# </a:t>
                      </a:r>
                      <a:r>
                        <a:rPr lang="zh-CN" sz="1200">
                          <a:effectLst/>
                        </a:rPr>
                        <a:t>配置分类</a:t>
                      </a:r>
                      <a:r>
                        <a:rPr lang="en-US" sz="1200">
                          <a:effectLst/>
                        </a:rPr>
                        <a:t/>
                      </a:r>
                      <a:br>
                        <a:rPr lang="en-US" sz="1200">
                          <a:effectLst/>
                        </a:rPr>
                      </a:br>
                      <a:r>
                        <a:rPr lang="en-US" sz="1200">
                          <a:effectLst/>
                        </a:rPr>
                        <a:t>      jwt: 						# JWT</a:t>
                      </a:r>
                      <a:r>
                        <a:rPr lang="zh-CN" sz="1200">
                          <a:effectLst/>
                        </a:rPr>
                        <a:t>配置</a:t>
                      </a:r>
                      <a:r>
                        <a:rPr lang="en-US" sz="1200">
                          <a:effectLst/>
                        </a:rPr>
                        <a:t/>
                      </a:r>
                      <a:br>
                        <a:rPr lang="en-US" sz="1200">
                          <a:effectLst/>
                        </a:rPr>
                      </a:br>
                      <a:r>
                        <a:rPr lang="en-US" sz="1200">
                          <a:effectLst/>
                        </a:rPr>
                        <a:t>        sign: muyan 					# JWT</a:t>
                      </a:r>
                      <a:r>
                        <a:rPr lang="zh-CN" sz="1200">
                          <a:effectLst/>
                        </a:rPr>
                        <a:t>证书签名</a:t>
                      </a:r>
                      <a:r>
                        <a:rPr lang="en-US" sz="1200">
                          <a:effectLst/>
                        </a:rPr>
                        <a:t/>
                      </a:r>
                      <a:br>
                        <a:rPr lang="en-US" sz="1200">
                          <a:effectLst/>
                        </a:rPr>
                      </a:br>
                      <a:r>
                        <a:rPr lang="en-US" sz="1200">
                          <a:effectLst/>
                        </a:rPr>
                        <a:t>        issuer: MuyanYootk 				# </a:t>
                      </a:r>
                      <a:r>
                        <a:rPr lang="zh-CN" sz="1200">
                          <a:effectLst/>
                        </a:rPr>
                        <a:t>证书签发人</a:t>
                      </a:r>
                      <a:r>
                        <a:rPr lang="en-US" sz="1200">
                          <a:effectLst/>
                        </a:rPr>
                        <a:t/>
                      </a:r>
                      <a:br>
                        <a:rPr lang="en-US" sz="1200">
                          <a:effectLst/>
                        </a:rPr>
                      </a:br>
                      <a:r>
                        <a:rPr lang="en-US" sz="1200">
                          <a:effectLst/>
                        </a:rPr>
                        <a:t>        secret: www.yootk.com   				# </a:t>
                      </a:r>
                      <a:r>
                        <a:rPr lang="zh-CN" sz="1200">
                          <a:effectLst/>
                        </a:rPr>
                        <a:t>加密密钥（公共密钥）</a:t>
                      </a:r>
                      <a:r>
                        <a:rPr lang="en-US" sz="1200">
                          <a:effectLst/>
                        </a:rPr>
                        <a:t/>
                      </a:r>
                      <a:br>
                        <a:rPr lang="en-US" sz="1200">
                          <a:effectLst/>
                        </a:rPr>
                      </a:br>
                      <a:r>
                        <a:rPr lang="en-US" sz="1200">
                          <a:effectLst/>
                        </a:rPr>
                        <a:t>        expire: 100 					# </a:t>
                      </a:r>
                      <a:r>
                        <a:rPr lang="zh-CN" sz="1200">
                          <a:effectLst/>
                        </a:rPr>
                        <a:t>有效时长（单位：秒）</a:t>
                      </a:r>
                      <a:r>
                        <a:rPr lang="en-US" sz="1200">
                          <a:effectLst/>
                        </a:rPr>
                        <a:t/>
                      </a:r>
                      <a:br>
                        <a:rPr lang="en-US" sz="1200">
                          <a:effectLst/>
                        </a:rPr>
                      </a:br>
                      <a:r>
                        <a:rPr lang="en-US" sz="1200">
                          <a:effectLst/>
                        </a:rPr>
                        <a:t>      password: 						# </a:t>
                      </a:r>
                      <a:r>
                        <a:rPr lang="zh-CN" sz="1200">
                          <a:effectLst/>
                        </a:rPr>
                        <a:t>密码配置</a:t>
                      </a:r>
                      <a:r>
                        <a:rPr lang="en-US" sz="1200">
                          <a:effectLst/>
                        </a:rPr>
                        <a:t/>
                      </a:r>
                      <a:br>
                        <a:rPr lang="en-US" sz="1200">
                          <a:effectLst/>
                        </a:rPr>
                      </a:br>
                      <a:r>
                        <a:rPr lang="en-US" sz="1200">
                          <a:effectLst/>
                        </a:rPr>
                        <a:t>        encrypt: 						# </a:t>
                      </a:r>
                      <a:r>
                        <a:rPr lang="zh-CN" sz="1200">
                          <a:effectLst/>
                        </a:rPr>
                        <a:t>加密配置</a:t>
                      </a:r>
                      <a:r>
                        <a:rPr lang="en-US" sz="1200">
                          <a:effectLst/>
                        </a:rPr>
                        <a:t/>
                      </a:r>
                      <a:br>
                        <a:rPr lang="en-US" sz="1200">
                          <a:effectLst/>
                        </a:rPr>
                      </a:br>
                      <a:r>
                        <a:rPr lang="en-US" sz="1200">
                          <a:effectLst/>
                        </a:rPr>
                        <a:t>          repeat: 5 					# </a:t>
                      </a:r>
                      <a:r>
                        <a:rPr lang="zh-CN" sz="1200">
                          <a:effectLst/>
                        </a:rPr>
                        <a:t>重复加密的次数</a:t>
                      </a:r>
                      <a:r>
                        <a:rPr lang="en-US" sz="1200">
                          <a:effectLst/>
                        </a:rPr>
                        <a:t/>
                      </a:r>
                      <a:br>
                        <a:rPr lang="en-US" sz="1200">
                          <a:effectLst/>
                        </a:rPr>
                      </a:br>
                      <a:r>
                        <a:rPr lang="en-US" sz="1200">
                          <a:effectLst/>
                        </a:rPr>
                        <a:t>          salt: www.yootk.com 				# </a:t>
                      </a:r>
                      <a:r>
                        <a:rPr lang="zh-CN" sz="1200">
                          <a:effectLst/>
                        </a:rPr>
                        <a:t>加密盐值</a:t>
                      </a:r>
                      <a:endParaRPr lang="zh-CN" sz="12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384227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88651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实体映射表</a:t>
            </a:r>
            <a:endParaRPr lang="zh-CN" altLang="en-US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/>
          </p:nvPr>
        </p:nvGraphicFramePr>
        <p:xfrm>
          <a:off x="292258" y="849086"/>
          <a:ext cx="11513661" cy="5759993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{5940675A-B579-460E-94D1-54222C63F5DA}</a:tableStyleId>
              </a:tblPr>
              <a:tblGrid>
                <a:gridCol w="2377222">
                  <a:extLst>
                    <a:ext uri="{9D8B030D-6E8A-4147-A177-3AD203B41FA5}">
                      <a16:colId xmlns:a16="http://schemas.microsoft.com/office/drawing/2014/main" val="2471946064"/>
                    </a:ext>
                  </a:extLst>
                </a:gridCol>
                <a:gridCol w="9136439">
                  <a:extLst>
                    <a:ext uri="{9D8B030D-6E8A-4147-A177-3AD203B41FA5}">
                      <a16:colId xmlns:a16="http://schemas.microsoft.com/office/drawing/2014/main" val="1210157477"/>
                    </a:ext>
                  </a:extLst>
                </a:gridCol>
              </a:tblGrid>
              <a:tr h="2111997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Member</a:t>
                      </a:r>
                      <a:r>
                        <a:rPr lang="zh-CN" sz="1200" kern="100">
                          <a:effectLst/>
                        </a:rPr>
                        <a:t>：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package com.yootk.provider.vo;</a:t>
                      </a:r>
                      <a:br>
                        <a:rPr lang="en-US" sz="1200">
                          <a:effectLst/>
                        </a:rPr>
                      </a:br>
                      <a:r>
                        <a:rPr lang="en-US" sz="1200">
                          <a:effectLst/>
                        </a:rPr>
                        <a:t>@Data</a:t>
                      </a:r>
                      <a:br>
                        <a:rPr lang="en-US" sz="1200">
                          <a:effectLst/>
                        </a:rPr>
                      </a:br>
                      <a:r>
                        <a:rPr lang="en-US" sz="1200">
                          <a:effectLst/>
                        </a:rPr>
                        <a:t>@TableName("member")    			// </a:t>
                      </a:r>
                      <a:r>
                        <a:rPr lang="zh-CN" sz="1200">
                          <a:effectLst/>
                        </a:rPr>
                        <a:t>映射表名称</a:t>
                      </a:r>
                      <a:r>
                        <a:rPr lang="en-US" sz="1200">
                          <a:effectLst/>
                        </a:rPr>
                        <a:t/>
                      </a:r>
                      <a:br>
                        <a:rPr lang="en-US" sz="1200">
                          <a:effectLst/>
                        </a:rPr>
                      </a:br>
                      <a:r>
                        <a:rPr lang="en-US" sz="1200">
                          <a:effectLst/>
                        </a:rPr>
                        <a:t>public class Member {</a:t>
                      </a:r>
                      <a:br>
                        <a:rPr lang="en-US" sz="1200">
                          <a:effectLst/>
                        </a:rPr>
                      </a:br>
                      <a:r>
                        <a:rPr lang="en-US" sz="1200">
                          <a:effectLst/>
                        </a:rPr>
                        <a:t>    @TableId 				// </a:t>
                      </a:r>
                      <a:r>
                        <a:rPr lang="zh-CN" sz="1200">
                          <a:effectLst/>
                        </a:rPr>
                        <a:t>主键字段</a:t>
                      </a:r>
                      <a:r>
                        <a:rPr lang="en-US" sz="1200">
                          <a:effectLst/>
                        </a:rPr>
                        <a:t/>
                      </a:r>
                      <a:br>
                        <a:rPr lang="en-US" sz="1200">
                          <a:effectLst/>
                        </a:rPr>
                      </a:br>
                      <a:r>
                        <a:rPr lang="en-US" sz="1200">
                          <a:effectLst/>
                        </a:rPr>
                        <a:t>    private String mid;</a:t>
                      </a:r>
                      <a:br>
                        <a:rPr lang="en-US" sz="1200">
                          <a:effectLst/>
                        </a:rPr>
                      </a:br>
                      <a:r>
                        <a:rPr lang="en-US" sz="1200">
                          <a:effectLst/>
                        </a:rPr>
                        <a:t>    private String name;</a:t>
                      </a:r>
                      <a:br>
                        <a:rPr lang="en-US" sz="1200">
                          <a:effectLst/>
                        </a:rPr>
                      </a:br>
                      <a:r>
                        <a:rPr lang="en-US" sz="1200">
                          <a:effectLst/>
                        </a:rPr>
                        <a:t>    private String password;</a:t>
                      </a:r>
                      <a:br>
                        <a:rPr lang="en-US" sz="1200">
                          <a:effectLst/>
                        </a:rPr>
                      </a:br>
                      <a:r>
                        <a:rPr lang="en-US" sz="1200">
                          <a:effectLst/>
                        </a:rPr>
                        <a:t>    private Integer locked;</a:t>
                      </a:r>
                      <a:br>
                        <a:rPr lang="en-US" sz="1200">
                          <a:effectLst/>
                        </a:rPr>
                      </a:br>
                      <a:r>
                        <a:rPr lang="en-US" sz="1200">
                          <a:effectLst/>
                        </a:rPr>
                        <a:t>    private String dbname;</a:t>
                      </a:r>
                      <a:br>
                        <a:rPr lang="en-US" sz="1200">
                          <a:effectLst/>
                        </a:rPr>
                      </a:br>
                      <a:r>
                        <a:rPr lang="en-US" sz="1200">
                          <a:effectLst/>
                        </a:rPr>
                        <a:t>}</a:t>
                      </a:r>
                      <a:endParaRPr lang="zh-CN" sz="12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36334278"/>
                  </a:ext>
                </a:extLst>
              </a:tr>
              <a:tr h="1727998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Role</a:t>
                      </a:r>
                      <a:r>
                        <a:rPr lang="zh-CN" sz="1200" kern="100">
                          <a:effectLst/>
                        </a:rPr>
                        <a:t>：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package com.yootk.provider.vo;</a:t>
                      </a:r>
                      <a:br>
                        <a:rPr lang="en-US" sz="1200">
                          <a:effectLst/>
                        </a:rPr>
                      </a:br>
                      <a:r>
                        <a:rPr lang="en-US" sz="1200">
                          <a:effectLst/>
                        </a:rPr>
                        <a:t>@Data</a:t>
                      </a:r>
                      <a:br>
                        <a:rPr lang="en-US" sz="1200">
                          <a:effectLst/>
                        </a:rPr>
                      </a:br>
                      <a:r>
                        <a:rPr lang="en-US" sz="1200">
                          <a:effectLst/>
                        </a:rPr>
                        <a:t>@TableName("role") 			// </a:t>
                      </a:r>
                      <a:r>
                        <a:rPr lang="zh-CN" sz="1200">
                          <a:effectLst/>
                        </a:rPr>
                        <a:t>映射表名称</a:t>
                      </a:r>
                      <a:r>
                        <a:rPr lang="en-US" sz="1200">
                          <a:effectLst/>
                        </a:rPr>
                        <a:t/>
                      </a:r>
                      <a:br>
                        <a:rPr lang="en-US" sz="1200">
                          <a:effectLst/>
                        </a:rPr>
                      </a:br>
                      <a:r>
                        <a:rPr lang="en-US" sz="1200">
                          <a:effectLst/>
                        </a:rPr>
                        <a:t>public class Role {</a:t>
                      </a:r>
                      <a:br>
                        <a:rPr lang="en-US" sz="1200">
                          <a:effectLst/>
                        </a:rPr>
                      </a:br>
                      <a:r>
                        <a:rPr lang="en-US" sz="1200">
                          <a:effectLst/>
                        </a:rPr>
                        <a:t>    @TableId 				// </a:t>
                      </a:r>
                      <a:r>
                        <a:rPr lang="zh-CN" sz="1200">
                          <a:effectLst/>
                        </a:rPr>
                        <a:t>主键字段</a:t>
                      </a:r>
                      <a:r>
                        <a:rPr lang="en-US" sz="1200">
                          <a:effectLst/>
                        </a:rPr>
                        <a:t/>
                      </a:r>
                      <a:br>
                        <a:rPr lang="en-US" sz="1200">
                          <a:effectLst/>
                        </a:rPr>
                      </a:br>
                      <a:r>
                        <a:rPr lang="en-US" sz="1200">
                          <a:effectLst/>
                        </a:rPr>
                        <a:t>    private String rid ;</a:t>
                      </a:r>
                      <a:br>
                        <a:rPr lang="en-US" sz="1200">
                          <a:effectLst/>
                        </a:rPr>
                      </a:br>
                      <a:r>
                        <a:rPr lang="en-US" sz="1200">
                          <a:effectLst/>
                        </a:rPr>
                        <a:t>    private String title ;</a:t>
                      </a:r>
                      <a:br>
                        <a:rPr lang="en-US" sz="1200">
                          <a:effectLst/>
                        </a:rPr>
                      </a:br>
                      <a:r>
                        <a:rPr lang="en-US" sz="1200">
                          <a:effectLst/>
                        </a:rPr>
                        <a:t>    private String dbname ;</a:t>
                      </a:r>
                      <a:br>
                        <a:rPr lang="en-US" sz="1200">
                          <a:effectLst/>
                        </a:rPr>
                      </a:br>
                      <a:r>
                        <a:rPr lang="en-US" sz="1200">
                          <a:effectLst/>
                        </a:rPr>
                        <a:t>}</a:t>
                      </a:r>
                      <a:endParaRPr lang="zh-CN" sz="12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12552796"/>
                  </a:ext>
                </a:extLst>
              </a:tr>
              <a:tr h="1919998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Action</a:t>
                      </a:r>
                      <a:r>
                        <a:rPr lang="zh-CN" sz="1200" kern="100">
                          <a:effectLst/>
                        </a:rPr>
                        <a:t>：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package com.yootk.provider.vo;</a:t>
                      </a:r>
                      <a:br>
                        <a:rPr lang="en-US" sz="1200">
                          <a:effectLst/>
                        </a:rPr>
                      </a:br>
                      <a:r>
                        <a:rPr lang="en-US" sz="1200">
                          <a:effectLst/>
                        </a:rPr>
                        <a:t>@Data</a:t>
                      </a:r>
                      <a:br>
                        <a:rPr lang="en-US" sz="1200">
                          <a:effectLst/>
                        </a:rPr>
                      </a:br>
                      <a:r>
                        <a:rPr lang="en-US" sz="1200">
                          <a:effectLst/>
                        </a:rPr>
                        <a:t>@TableName("action") 			// </a:t>
                      </a:r>
                      <a:r>
                        <a:rPr lang="zh-CN" sz="1200">
                          <a:effectLst/>
                        </a:rPr>
                        <a:t>映射表名称</a:t>
                      </a:r>
                      <a:r>
                        <a:rPr lang="en-US" sz="1200">
                          <a:effectLst/>
                        </a:rPr>
                        <a:t/>
                      </a:r>
                      <a:br>
                        <a:rPr lang="en-US" sz="1200">
                          <a:effectLst/>
                        </a:rPr>
                      </a:br>
                      <a:r>
                        <a:rPr lang="en-US" sz="1200">
                          <a:effectLst/>
                        </a:rPr>
                        <a:t>public class Action {</a:t>
                      </a:r>
                      <a:br>
                        <a:rPr lang="en-US" sz="1200">
                          <a:effectLst/>
                        </a:rPr>
                      </a:br>
                      <a:r>
                        <a:rPr lang="en-US" sz="1200">
                          <a:effectLst/>
                        </a:rPr>
                        <a:t>    @TableId 				// </a:t>
                      </a:r>
                      <a:r>
                        <a:rPr lang="zh-CN" sz="1200">
                          <a:effectLst/>
                        </a:rPr>
                        <a:t>主键字段</a:t>
                      </a:r>
                      <a:r>
                        <a:rPr lang="en-US" sz="1200">
                          <a:effectLst/>
                        </a:rPr>
                        <a:t/>
                      </a:r>
                      <a:br>
                        <a:rPr lang="en-US" sz="1200">
                          <a:effectLst/>
                        </a:rPr>
                      </a:br>
                      <a:r>
                        <a:rPr lang="en-US" sz="1200">
                          <a:effectLst/>
                        </a:rPr>
                        <a:t>    private String actid;</a:t>
                      </a:r>
                      <a:br>
                        <a:rPr lang="en-US" sz="1200">
                          <a:effectLst/>
                        </a:rPr>
                      </a:br>
                      <a:r>
                        <a:rPr lang="en-US" sz="1200">
                          <a:effectLst/>
                        </a:rPr>
                        <a:t>    private String title;</a:t>
                      </a:r>
                      <a:br>
                        <a:rPr lang="en-US" sz="1200">
                          <a:effectLst/>
                        </a:rPr>
                      </a:br>
                      <a:r>
                        <a:rPr lang="en-US" sz="1200">
                          <a:effectLst/>
                        </a:rPr>
                        <a:t>    private String rid;</a:t>
                      </a:r>
                      <a:br>
                        <a:rPr lang="en-US" sz="1200">
                          <a:effectLst/>
                        </a:rPr>
                      </a:br>
                      <a:r>
                        <a:rPr lang="en-US" sz="1200">
                          <a:effectLst/>
                        </a:rPr>
                        <a:t>    private String dbname;</a:t>
                      </a:r>
                      <a:br>
                        <a:rPr lang="en-US" sz="1200">
                          <a:effectLst/>
                        </a:rPr>
                      </a:br>
                      <a:r>
                        <a:rPr lang="en-US" sz="1200">
                          <a:effectLst/>
                        </a:rPr>
                        <a:t>}</a:t>
                      </a:r>
                      <a:endParaRPr lang="zh-CN" sz="12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542045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99308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/>
              <a:t>创建</a:t>
            </a:r>
            <a:r>
              <a:rPr lang="en-US" altLang="zh-CN"/>
              <a:t>DAO</a:t>
            </a:r>
            <a:r>
              <a:rPr lang="zh-CN" altLang="zh-CN"/>
              <a:t>接口</a:t>
            </a:r>
            <a:endParaRPr lang="zh-CN" altLang="en-US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/>
          </p:nvPr>
        </p:nvGraphicFramePr>
        <p:xfrm>
          <a:off x="256698" y="947102"/>
          <a:ext cx="11503501" cy="5570537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{5940675A-B579-460E-94D1-54222C63F5DA}</a:tableStyleId>
              </a:tblPr>
              <a:tblGrid>
                <a:gridCol w="2375125">
                  <a:extLst>
                    <a:ext uri="{9D8B030D-6E8A-4147-A177-3AD203B41FA5}">
                      <a16:colId xmlns:a16="http://schemas.microsoft.com/office/drawing/2014/main" val="3072551404"/>
                    </a:ext>
                  </a:extLst>
                </a:gridCol>
                <a:gridCol w="9128376">
                  <a:extLst>
                    <a:ext uri="{9D8B030D-6E8A-4147-A177-3AD203B41FA5}">
                      <a16:colId xmlns:a16="http://schemas.microsoft.com/office/drawing/2014/main" val="2539457244"/>
                    </a:ext>
                  </a:extLst>
                </a:gridCol>
              </a:tblGrid>
              <a:tr h="1285509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IMemberDAO</a:t>
                      </a:r>
                      <a:r>
                        <a:rPr lang="zh-CN" sz="1600" kern="100">
                          <a:effectLst/>
                        </a:rPr>
                        <a:t>：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package com.yootk.provider.dao;</a:t>
                      </a:r>
                      <a:br>
                        <a:rPr lang="en-US" sz="1600">
                          <a:effectLst/>
                        </a:rPr>
                      </a:br>
                      <a:r>
                        <a:rPr lang="en-US" sz="1600">
                          <a:effectLst/>
                        </a:rPr>
                        <a:t>@Mapper</a:t>
                      </a:r>
                      <a:br>
                        <a:rPr lang="en-US" sz="1600">
                          <a:effectLst/>
                        </a:rPr>
                      </a:br>
                      <a:r>
                        <a:rPr lang="en-US" sz="1600">
                          <a:effectLst/>
                        </a:rPr>
                        <a:t>public interface IMemberDAO extends BaseMapper&lt;Member&gt; { }</a:t>
                      </a:r>
                      <a:endParaRPr lang="zh-CN" sz="16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11661933"/>
                  </a:ext>
                </a:extLst>
              </a:tr>
              <a:tr h="2142514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IRoleDAO</a:t>
                      </a:r>
                      <a:r>
                        <a:rPr lang="zh-CN" sz="1600" kern="100">
                          <a:effectLst/>
                        </a:rPr>
                        <a:t>：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package com.yootk.provider.dao;</a:t>
                      </a:r>
                      <a:br>
                        <a:rPr lang="en-US" sz="1600">
                          <a:effectLst/>
                        </a:rPr>
                      </a:br>
                      <a:r>
                        <a:rPr lang="en-US" sz="1600">
                          <a:effectLst/>
                        </a:rPr>
                        <a:t>@Mapper</a:t>
                      </a:r>
                      <a:br>
                        <a:rPr lang="en-US" sz="1600">
                          <a:effectLst/>
                        </a:rPr>
                      </a:br>
                      <a:r>
                        <a:rPr lang="en-US" sz="1600">
                          <a:effectLst/>
                        </a:rPr>
                        <a:t>public interface IRoleDAO extends BaseMapper&lt;Member&gt; {</a:t>
                      </a:r>
                      <a:br>
                        <a:rPr lang="en-US" sz="1600">
                          <a:effectLst/>
                        </a:rPr>
                      </a:br>
                      <a:r>
                        <a:rPr lang="en-US" sz="1600">
                          <a:effectLst/>
                        </a:rPr>
                        <a:t>    public Set&lt;String&gt; findAllByMember(String mid); // </a:t>
                      </a:r>
                      <a:r>
                        <a:rPr lang="zh-CN" sz="1600">
                          <a:effectLst/>
                        </a:rPr>
                        <a:t>获取用户角色</a:t>
                      </a:r>
                      <a:r>
                        <a:rPr lang="en-US" sz="1600">
                          <a:effectLst/>
                        </a:rPr>
                        <a:t/>
                      </a:r>
                      <a:br>
                        <a:rPr lang="en-US" sz="1600">
                          <a:effectLst/>
                        </a:rPr>
                      </a:br>
                      <a:r>
                        <a:rPr lang="en-US" sz="1600">
                          <a:effectLst/>
                        </a:rPr>
                        <a:t>}</a:t>
                      </a:r>
                      <a:endParaRPr lang="zh-CN" sz="16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98247526"/>
                  </a:ext>
                </a:extLst>
              </a:tr>
              <a:tr h="2142514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IActionDAO</a:t>
                      </a:r>
                      <a:r>
                        <a:rPr lang="zh-CN" sz="1600" kern="100">
                          <a:effectLst/>
                        </a:rPr>
                        <a:t>：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package com.yootk.provider.dao;</a:t>
                      </a:r>
                      <a:br>
                        <a:rPr lang="en-US" sz="1600">
                          <a:effectLst/>
                        </a:rPr>
                      </a:br>
                      <a:r>
                        <a:rPr lang="en-US" sz="1600">
                          <a:effectLst/>
                        </a:rPr>
                        <a:t>@Mapper</a:t>
                      </a:r>
                      <a:br>
                        <a:rPr lang="en-US" sz="1600">
                          <a:effectLst/>
                        </a:rPr>
                      </a:br>
                      <a:r>
                        <a:rPr lang="en-US" sz="1600">
                          <a:effectLst/>
                        </a:rPr>
                        <a:t>public interface IActionDAO extends BaseMapper&lt;Member&gt; {</a:t>
                      </a:r>
                      <a:br>
                        <a:rPr lang="en-US" sz="1600">
                          <a:effectLst/>
                        </a:rPr>
                      </a:br>
                      <a:r>
                        <a:rPr lang="en-US" sz="1600">
                          <a:effectLst/>
                        </a:rPr>
                        <a:t>    public Set&lt;String&gt; findAllByMember(String mid); // </a:t>
                      </a:r>
                      <a:r>
                        <a:rPr lang="zh-CN" sz="1600">
                          <a:effectLst/>
                        </a:rPr>
                        <a:t>获取用户权限</a:t>
                      </a:r>
                      <a:r>
                        <a:rPr lang="en-US" sz="1600">
                          <a:effectLst/>
                        </a:rPr>
                        <a:t/>
                      </a:r>
                      <a:br>
                        <a:rPr lang="en-US" sz="1600">
                          <a:effectLst/>
                        </a:rPr>
                      </a:br>
                      <a:r>
                        <a:rPr lang="en-US" sz="1600">
                          <a:effectLst/>
                        </a:rPr>
                        <a:t>}</a:t>
                      </a:r>
                      <a:endParaRPr lang="zh-CN" sz="16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584741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24696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Mapper</a:t>
            </a:r>
            <a:r>
              <a:rPr lang="zh-CN" altLang="zh-CN"/>
              <a:t>配置文件</a:t>
            </a:r>
            <a:endParaRPr lang="zh-CN" altLang="en-US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/>
          </p:nvPr>
        </p:nvGraphicFramePr>
        <p:xfrm>
          <a:off x="266858" y="888681"/>
          <a:ext cx="11655901" cy="5705158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{5940675A-B579-460E-94D1-54222C63F5DA}</a:tableStyleId>
              </a:tblPr>
              <a:tblGrid>
                <a:gridCol w="2406591">
                  <a:extLst>
                    <a:ext uri="{9D8B030D-6E8A-4147-A177-3AD203B41FA5}">
                      <a16:colId xmlns:a16="http://schemas.microsoft.com/office/drawing/2014/main" val="999891382"/>
                    </a:ext>
                  </a:extLst>
                </a:gridCol>
                <a:gridCol w="9249310">
                  <a:extLst>
                    <a:ext uri="{9D8B030D-6E8A-4147-A177-3AD203B41FA5}">
                      <a16:colId xmlns:a16="http://schemas.microsoft.com/office/drawing/2014/main" val="3322234092"/>
                    </a:ext>
                  </a:extLst>
                </a:gridCol>
              </a:tblGrid>
              <a:tr h="47543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MemberMapper.xml</a:t>
                      </a:r>
                      <a:r>
                        <a:rPr lang="zh-CN" sz="1600" kern="100">
                          <a:effectLst/>
                        </a:rPr>
                        <a:t>：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&lt;mapper namespace="com.yootk.provider.dao.IMemberDAO"&gt;&lt;/mapper&gt;</a:t>
                      </a:r>
                      <a:endParaRPr lang="zh-CN" sz="16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69965201"/>
                  </a:ext>
                </a:extLst>
              </a:tr>
              <a:tr h="2377149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RoleMapper.xml</a:t>
                      </a:r>
                      <a:r>
                        <a:rPr lang="zh-CN" sz="1600" kern="100">
                          <a:effectLst/>
                        </a:rPr>
                        <a:t>：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&lt;mapper namespace="com.yootk.provider.dao.IRoleDAO"&gt;</a:t>
                      </a:r>
                      <a:br>
                        <a:rPr lang="en-US" sz="1600">
                          <a:effectLst/>
                        </a:rPr>
                      </a:br>
                      <a:r>
                        <a:rPr lang="en-US" sz="1600">
                          <a:effectLst/>
                        </a:rPr>
                        <a:t>    &lt;select id="findAllByMember" parameterType="string" 	resultType="string"&gt;</a:t>
                      </a:r>
                      <a:br>
                        <a:rPr lang="en-US" sz="1600">
                          <a:effectLst/>
                        </a:rPr>
                      </a:br>
                      <a:r>
                        <a:rPr lang="en-US" sz="1600">
                          <a:effectLst/>
                        </a:rPr>
                        <a:t>      SELECT rid FROM member_role WHERE mid=#{mid}</a:t>
                      </a:r>
                      <a:br>
                        <a:rPr lang="en-US" sz="1600">
                          <a:effectLst/>
                        </a:rPr>
                      </a:br>
                      <a:r>
                        <a:rPr lang="en-US" sz="1600">
                          <a:effectLst/>
                        </a:rPr>
                        <a:t>  &lt;/select&gt;</a:t>
                      </a:r>
                      <a:br>
                        <a:rPr lang="en-US" sz="1600">
                          <a:effectLst/>
                        </a:rPr>
                      </a:br>
                      <a:r>
                        <a:rPr lang="en-US" sz="1600">
                          <a:effectLst/>
                        </a:rPr>
                        <a:t>&lt;/mapper&gt;</a:t>
                      </a:r>
                      <a:endParaRPr lang="zh-CN" sz="16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21499169"/>
                  </a:ext>
                </a:extLst>
              </a:tr>
              <a:tr h="2852579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ActionMapper.xml</a:t>
                      </a:r>
                      <a:r>
                        <a:rPr lang="zh-CN" sz="1600" kern="100">
                          <a:effectLst/>
                        </a:rPr>
                        <a:t>：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&lt;mapper namespace="com.yootk.provider.dao.IActionDAO"&gt;</a:t>
                      </a:r>
                      <a:br>
                        <a:rPr lang="en-US" sz="1600">
                          <a:effectLst/>
                        </a:rPr>
                      </a:br>
                      <a:r>
                        <a:rPr lang="en-US" sz="1600">
                          <a:effectLst/>
                        </a:rPr>
                        <a:t>    &lt;select id="findAllByMember" parameterType="string" 	resultType="string"&gt;</a:t>
                      </a:r>
                      <a:br>
                        <a:rPr lang="en-US" sz="1600">
                          <a:effectLst/>
                        </a:rPr>
                      </a:br>
                      <a:r>
                        <a:rPr lang="en-US" sz="1600">
                          <a:effectLst/>
                        </a:rPr>
                        <a:t>        SELECT actid FROM action WHERE rid IN(</a:t>
                      </a:r>
                      <a:br>
                        <a:rPr lang="en-US" sz="1600">
                          <a:effectLst/>
                        </a:rPr>
                      </a:br>
                      <a:r>
                        <a:rPr lang="en-US" sz="1600">
                          <a:effectLst/>
                        </a:rPr>
                        <a:t>          SELECT rid FROM member_role WHERE mid=#{mid})</a:t>
                      </a:r>
                      <a:br>
                        <a:rPr lang="en-US" sz="1600">
                          <a:effectLst/>
                        </a:rPr>
                      </a:br>
                      <a:r>
                        <a:rPr lang="en-US" sz="1600">
                          <a:effectLst/>
                        </a:rPr>
                        <a:t>    &lt;/select&gt;</a:t>
                      </a:r>
                      <a:br>
                        <a:rPr lang="en-US" sz="1600">
                          <a:effectLst/>
                        </a:rPr>
                      </a:br>
                      <a:r>
                        <a:rPr lang="en-US" sz="1600">
                          <a:effectLst/>
                        </a:rPr>
                        <a:t>&lt;/mapper&gt;</a:t>
                      </a:r>
                      <a:endParaRPr lang="zh-CN" sz="16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303708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07221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MemberDTO</a:t>
            </a:r>
            <a:endParaRPr lang="zh-CN" altLang="en-US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/>
          </p:nvPr>
        </p:nvGraphicFramePr>
        <p:xfrm>
          <a:off x="241458" y="849086"/>
          <a:ext cx="11655901" cy="3631473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{5940675A-B579-460E-94D1-54222C63F5DA}</a:tableStyleId>
              </a:tblPr>
              <a:tblGrid>
                <a:gridCol w="11655901">
                  <a:extLst>
                    <a:ext uri="{9D8B030D-6E8A-4147-A177-3AD203B41FA5}">
                      <a16:colId xmlns:a16="http://schemas.microsoft.com/office/drawing/2014/main" val="75302829"/>
                    </a:ext>
                  </a:extLst>
                </a:gridCol>
              </a:tblGrid>
              <a:tr h="3631473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package com.yootk.common.dto;</a:t>
                      </a:r>
                      <a:br>
                        <a:rPr lang="en-US" sz="1400">
                          <a:effectLst/>
                        </a:rPr>
                      </a:br>
                      <a:r>
                        <a:rPr lang="en-US" sz="1400">
                          <a:effectLst/>
                        </a:rPr>
                        <a:t>@Data</a:t>
                      </a:r>
                      <a:br>
                        <a:rPr lang="en-US" sz="1400">
                          <a:effectLst/>
                        </a:rPr>
                      </a:br>
                      <a:r>
                        <a:rPr lang="en-US" sz="1400">
                          <a:effectLst/>
                        </a:rPr>
                        <a:t>public class MemberDTO {</a:t>
                      </a:r>
                      <a:br>
                        <a:rPr lang="en-US" sz="1400">
                          <a:effectLst/>
                        </a:rPr>
                      </a:br>
                      <a:r>
                        <a:rPr lang="en-US" sz="1400">
                          <a:effectLst/>
                        </a:rPr>
                        <a:t>    private String mid;</a:t>
                      </a:r>
                      <a:br>
                        <a:rPr lang="en-US" sz="1400">
                          <a:effectLst/>
                        </a:rPr>
                      </a:br>
                      <a:r>
                        <a:rPr lang="en-US" sz="1400">
                          <a:effectLst/>
                        </a:rPr>
                        <a:t>    private String password;</a:t>
                      </a:r>
                      <a:br>
                        <a:rPr lang="en-US" sz="1400">
                          <a:effectLst/>
                        </a:rPr>
                      </a:br>
                      <a:r>
                        <a:rPr lang="en-US" sz="1400">
                          <a:effectLst/>
                        </a:rPr>
                        <a:t>}</a:t>
                      </a:r>
                      <a:endParaRPr lang="zh-CN" sz="14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735255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17845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IMemberService</a:t>
            </a:r>
            <a:endParaRPr lang="zh-CN" altLang="en-US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/>
          </p:nvPr>
        </p:nvGraphicFramePr>
        <p:xfrm>
          <a:off x="216058" y="849086"/>
          <a:ext cx="11645741" cy="5556793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{5940675A-B579-460E-94D1-54222C63F5DA}</a:tableStyleId>
              </a:tblPr>
              <a:tblGrid>
                <a:gridCol w="11645741">
                  <a:extLst>
                    <a:ext uri="{9D8B030D-6E8A-4147-A177-3AD203B41FA5}">
                      <a16:colId xmlns:a16="http://schemas.microsoft.com/office/drawing/2014/main" val="2903476491"/>
                    </a:ext>
                  </a:extLst>
                </a:gridCol>
              </a:tblGrid>
              <a:tr h="5556793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package com.yootk.service;</a:t>
                      </a:r>
                      <a:br>
                        <a:rPr lang="en-US" sz="1400">
                          <a:effectLst/>
                        </a:rPr>
                      </a:br>
                      <a:r>
                        <a:rPr lang="en-US" sz="1400">
                          <a:effectLst/>
                        </a:rPr>
                        <a:t>public interface IMemberService {</a:t>
                      </a:r>
                      <a:br>
                        <a:rPr lang="en-US" sz="1400">
                          <a:effectLst/>
                        </a:rPr>
                      </a:br>
                      <a:r>
                        <a:rPr lang="en-US" sz="1400">
                          <a:effectLst/>
                        </a:rPr>
                        <a:t>    /**</a:t>
                      </a:r>
                      <a:br>
                        <a:rPr lang="en-US" sz="1400">
                          <a:effectLst/>
                        </a:rPr>
                      </a:br>
                      <a:r>
                        <a:rPr lang="en-US" sz="1400">
                          <a:effectLst/>
                        </a:rPr>
                        <a:t>     * </a:t>
                      </a:r>
                      <a:r>
                        <a:rPr lang="zh-CN" sz="1400">
                          <a:effectLst/>
                        </a:rPr>
                        <a:t>实现用户登录认证业务处理</a:t>
                      </a:r>
                      <a:r>
                        <a:rPr lang="en-US" sz="1400">
                          <a:effectLst/>
                        </a:rPr>
                        <a:t/>
                      </a:r>
                      <a:br>
                        <a:rPr lang="en-US" sz="1400">
                          <a:effectLst/>
                        </a:rPr>
                      </a:br>
                      <a:r>
                        <a:rPr lang="en-US" sz="1400">
                          <a:effectLst/>
                        </a:rPr>
                        <a:t>     * @param memberDTO </a:t>
                      </a:r>
                      <a:r>
                        <a:rPr lang="zh-CN" sz="1400">
                          <a:effectLst/>
                        </a:rPr>
                        <a:t>通过</a:t>
                      </a:r>
                      <a:r>
                        <a:rPr lang="en-US" sz="1400">
                          <a:effectLst/>
                        </a:rPr>
                        <a:t>MemberDTO</a:t>
                      </a:r>
                      <a:r>
                        <a:rPr lang="zh-CN" sz="1400">
                          <a:effectLst/>
                        </a:rPr>
                        <a:t>包裹要处理的</a:t>
                      </a:r>
                      <a:r>
                        <a:rPr lang="en-US" sz="1400">
                          <a:effectLst/>
                        </a:rPr>
                        <a:t>mid</a:t>
                      </a:r>
                      <a:r>
                        <a:rPr lang="zh-CN" sz="1400">
                          <a:effectLst/>
                        </a:rPr>
                        <a:t>、</a:t>
                      </a:r>
                      <a:r>
                        <a:rPr lang="en-US" sz="1400">
                          <a:effectLst/>
                        </a:rPr>
                        <a:t>password</a:t>
                      </a:r>
                      <a:br>
                        <a:rPr lang="en-US" sz="1400">
                          <a:effectLst/>
                        </a:rPr>
                      </a:br>
                      <a:r>
                        <a:rPr lang="en-US" sz="1400">
                          <a:effectLst/>
                        </a:rPr>
                        <a:t>     * @return </a:t>
                      </a:r>
                      <a:r>
                        <a:rPr lang="zh-CN" sz="1400">
                          <a:effectLst/>
                        </a:rPr>
                        <a:t>此时需要返回的内容通过</a:t>
                      </a:r>
                      <a:r>
                        <a:rPr lang="en-US" sz="1400">
                          <a:effectLst/>
                        </a:rPr>
                        <a:t>Map</a:t>
                      </a:r>
                      <a:r>
                        <a:rPr lang="zh-CN" sz="1400">
                          <a:effectLst/>
                        </a:rPr>
                        <a:t>集合包装，具体内容包括：</a:t>
                      </a:r>
                      <a:r>
                        <a:rPr lang="en-US" sz="1400">
                          <a:effectLst/>
                        </a:rPr>
                        <a:t/>
                      </a:r>
                      <a:br>
                        <a:rPr lang="en-US" sz="1400">
                          <a:effectLst/>
                        </a:rPr>
                      </a:br>
                      <a:r>
                        <a:rPr lang="en-US" sz="1400">
                          <a:effectLst/>
                        </a:rPr>
                        <a:t>     * 1</a:t>
                      </a:r>
                      <a:r>
                        <a:rPr lang="zh-CN" sz="1400">
                          <a:effectLst/>
                        </a:rPr>
                        <a:t>、</a:t>
                      </a:r>
                      <a:r>
                        <a:rPr lang="en-US" sz="1400">
                          <a:effectLst/>
                        </a:rPr>
                        <a:t>key = status</a:t>
                      </a:r>
                      <a:r>
                        <a:rPr lang="zh-CN" sz="1400">
                          <a:effectLst/>
                        </a:rPr>
                        <a:t>、</a:t>
                      </a:r>
                      <a:r>
                        <a:rPr lang="en-US" sz="1400">
                          <a:effectLst/>
                        </a:rPr>
                        <a:t>value = </a:t>
                      </a:r>
                      <a:r>
                        <a:rPr lang="zh-CN" sz="1400">
                          <a:effectLst/>
                        </a:rPr>
                        <a:t>登录状态（</a:t>
                      </a:r>
                      <a:r>
                        <a:rPr lang="en-US" sz="1400">
                          <a:effectLst/>
                        </a:rPr>
                        <a:t>true</a:t>
                      </a:r>
                      <a:r>
                        <a:rPr lang="zh-CN" sz="1400">
                          <a:effectLst/>
                        </a:rPr>
                        <a:t>、</a:t>
                      </a:r>
                      <a:r>
                        <a:rPr lang="en-US" sz="1400">
                          <a:effectLst/>
                        </a:rPr>
                        <a:t>false</a:t>
                      </a:r>
                      <a:r>
                        <a:rPr lang="zh-CN" sz="1400">
                          <a:effectLst/>
                        </a:rPr>
                        <a:t>）；</a:t>
                      </a:r>
                      <a:r>
                        <a:rPr lang="en-US" sz="1400">
                          <a:effectLst/>
                        </a:rPr>
                        <a:t/>
                      </a:r>
                      <a:br>
                        <a:rPr lang="en-US" sz="1400">
                          <a:effectLst/>
                        </a:rPr>
                      </a:br>
                      <a:r>
                        <a:rPr lang="en-US" sz="1400">
                          <a:effectLst/>
                        </a:rPr>
                        <a:t>     * 2</a:t>
                      </a:r>
                      <a:r>
                        <a:rPr lang="zh-CN" sz="1400">
                          <a:effectLst/>
                        </a:rPr>
                        <a:t>、</a:t>
                      </a:r>
                      <a:r>
                        <a:rPr lang="en-US" sz="1400">
                          <a:effectLst/>
                        </a:rPr>
                        <a:t>key = mid</a:t>
                      </a:r>
                      <a:r>
                        <a:rPr lang="zh-CN" sz="1400">
                          <a:effectLst/>
                        </a:rPr>
                        <a:t>、</a:t>
                      </a:r>
                      <a:r>
                        <a:rPr lang="en-US" sz="1400">
                          <a:effectLst/>
                        </a:rPr>
                        <a:t>value = </a:t>
                      </a:r>
                      <a:r>
                        <a:rPr lang="zh-CN" sz="1400">
                          <a:effectLst/>
                        </a:rPr>
                        <a:t>用户名；</a:t>
                      </a:r>
                      <a:r>
                        <a:rPr lang="en-US" sz="1400">
                          <a:effectLst/>
                        </a:rPr>
                        <a:t/>
                      </a:r>
                      <a:br>
                        <a:rPr lang="en-US" sz="1400">
                          <a:effectLst/>
                        </a:rPr>
                      </a:br>
                      <a:r>
                        <a:rPr lang="en-US" sz="1400">
                          <a:effectLst/>
                        </a:rPr>
                        <a:t>     * 3</a:t>
                      </a:r>
                      <a:r>
                        <a:rPr lang="zh-CN" sz="1400">
                          <a:effectLst/>
                        </a:rPr>
                        <a:t>、</a:t>
                      </a:r>
                      <a:r>
                        <a:rPr lang="en-US" sz="1400">
                          <a:effectLst/>
                        </a:rPr>
                        <a:t>key = name</a:t>
                      </a:r>
                      <a:r>
                        <a:rPr lang="zh-CN" sz="1400">
                          <a:effectLst/>
                        </a:rPr>
                        <a:t>、</a:t>
                      </a:r>
                      <a:r>
                        <a:rPr lang="en-US" sz="1400">
                          <a:effectLst/>
                        </a:rPr>
                        <a:t>value = </a:t>
                      </a:r>
                      <a:r>
                        <a:rPr lang="zh-CN" sz="1400">
                          <a:effectLst/>
                        </a:rPr>
                        <a:t>真实姓名；</a:t>
                      </a:r>
                      <a:r>
                        <a:rPr lang="en-US" sz="1400">
                          <a:effectLst/>
                        </a:rPr>
                        <a:t/>
                      </a:r>
                      <a:br>
                        <a:rPr lang="en-US" sz="1400">
                          <a:effectLst/>
                        </a:rPr>
                      </a:br>
                      <a:r>
                        <a:rPr lang="en-US" sz="1400">
                          <a:effectLst/>
                        </a:rPr>
                        <a:t>     * 4</a:t>
                      </a:r>
                      <a:r>
                        <a:rPr lang="zh-CN" sz="1400">
                          <a:effectLst/>
                        </a:rPr>
                        <a:t>、</a:t>
                      </a:r>
                      <a:r>
                        <a:rPr lang="en-US" sz="1400">
                          <a:effectLst/>
                        </a:rPr>
                        <a:t>key = resource</a:t>
                      </a:r>
                      <a:r>
                        <a:rPr lang="zh-CN" sz="1400">
                          <a:effectLst/>
                        </a:rPr>
                        <a:t>、</a:t>
                      </a:r>
                      <a:r>
                        <a:rPr lang="en-US" sz="1400">
                          <a:effectLst/>
                        </a:rPr>
                        <a:t>value = </a:t>
                      </a:r>
                      <a:r>
                        <a:rPr lang="zh-CN" sz="1400">
                          <a:effectLst/>
                        </a:rPr>
                        <a:t>用户授权信息（内嵌</a:t>
                      </a:r>
                      <a:r>
                        <a:rPr lang="en-US" sz="1400">
                          <a:effectLst/>
                        </a:rPr>
                        <a:t>Map</a:t>
                      </a:r>
                      <a:r>
                        <a:rPr lang="zh-CN" sz="1400">
                          <a:effectLst/>
                        </a:rPr>
                        <a:t>）</a:t>
                      </a:r>
                      <a:r>
                        <a:rPr lang="en-US" sz="1400">
                          <a:effectLst/>
                        </a:rPr>
                        <a:t/>
                      </a:r>
                      <a:br>
                        <a:rPr lang="en-US" sz="1400">
                          <a:effectLst/>
                        </a:rPr>
                      </a:br>
                      <a:r>
                        <a:rPr lang="en-US" sz="1400">
                          <a:effectLst/>
                        </a:rPr>
                        <a:t>     * 4-1</a:t>
                      </a:r>
                      <a:r>
                        <a:rPr lang="zh-CN" sz="1400">
                          <a:effectLst/>
                        </a:rPr>
                        <a:t>、</a:t>
                      </a:r>
                      <a:r>
                        <a:rPr lang="en-US" sz="1400">
                          <a:effectLst/>
                        </a:rPr>
                        <a:t>key = roles</a:t>
                      </a:r>
                      <a:r>
                        <a:rPr lang="zh-CN" sz="1400">
                          <a:effectLst/>
                        </a:rPr>
                        <a:t>、</a:t>
                      </a:r>
                      <a:r>
                        <a:rPr lang="en-US" sz="1400">
                          <a:effectLst/>
                        </a:rPr>
                        <a:t>value = </a:t>
                      </a:r>
                      <a:r>
                        <a:rPr lang="zh-CN" sz="1400">
                          <a:effectLst/>
                        </a:rPr>
                        <a:t>用户拥有的全部角色；</a:t>
                      </a:r>
                      <a:r>
                        <a:rPr lang="en-US" sz="1400">
                          <a:effectLst/>
                        </a:rPr>
                        <a:t/>
                      </a:r>
                      <a:br>
                        <a:rPr lang="en-US" sz="1400">
                          <a:effectLst/>
                        </a:rPr>
                      </a:br>
                      <a:r>
                        <a:rPr lang="en-US" sz="1400">
                          <a:effectLst/>
                        </a:rPr>
                        <a:t>     * 4-2</a:t>
                      </a:r>
                      <a:r>
                        <a:rPr lang="zh-CN" sz="1400">
                          <a:effectLst/>
                        </a:rPr>
                        <a:t>、</a:t>
                      </a:r>
                      <a:r>
                        <a:rPr lang="en-US" sz="1400">
                          <a:effectLst/>
                        </a:rPr>
                        <a:t>key = actions</a:t>
                      </a:r>
                      <a:r>
                        <a:rPr lang="zh-CN" sz="1400">
                          <a:effectLst/>
                        </a:rPr>
                        <a:t>、</a:t>
                      </a:r>
                      <a:r>
                        <a:rPr lang="en-US" sz="1400">
                          <a:effectLst/>
                        </a:rPr>
                        <a:t>value = </a:t>
                      </a:r>
                      <a:r>
                        <a:rPr lang="zh-CN" sz="1400">
                          <a:effectLst/>
                        </a:rPr>
                        <a:t>用户拥有的全部权限。</a:t>
                      </a:r>
                      <a:r>
                        <a:rPr lang="en-US" sz="1400">
                          <a:effectLst/>
                        </a:rPr>
                        <a:t/>
                      </a:r>
                      <a:br>
                        <a:rPr lang="en-US" sz="1400">
                          <a:effectLst/>
                        </a:rPr>
                      </a:br>
                      <a:r>
                        <a:rPr lang="en-US" sz="1400">
                          <a:effectLst/>
                        </a:rPr>
                        <a:t>     */</a:t>
                      </a:r>
                      <a:br>
                        <a:rPr lang="en-US" sz="1400">
                          <a:effectLst/>
                        </a:rPr>
                      </a:br>
                      <a:r>
                        <a:rPr lang="en-US" sz="1400">
                          <a:effectLst/>
                        </a:rPr>
                        <a:t>    public Map&lt;String, Object&gt; login(MemberDTO memberDTO);</a:t>
                      </a:r>
                      <a:br>
                        <a:rPr lang="en-US" sz="1400">
                          <a:effectLst/>
                        </a:rPr>
                      </a:br>
                      <a:r>
                        <a:rPr lang="en-US" sz="1400">
                          <a:effectLst/>
                        </a:rPr>
                        <a:t>}</a:t>
                      </a:r>
                      <a:endParaRPr lang="zh-CN" sz="14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534981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71839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/>
              <a:t>微服务统一认证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zh-CN"/>
              <a:t>由于微服务集群架构设计之中会存在有大量的服务节点，所以此时就需要一种统一的认证服务来进行管理，于是很多的读者首先到的就是</a:t>
            </a:r>
            <a:r>
              <a:rPr lang="en-US" altLang="zh-CN"/>
              <a:t>OAuth2</a:t>
            </a:r>
            <a:r>
              <a:rPr lang="zh-CN" altLang="zh-CN"/>
              <a:t>认证管理模式</a:t>
            </a:r>
            <a:endParaRPr lang="zh-CN" altLang="en-US"/>
          </a:p>
        </p:txBody>
      </p:sp>
      <p:pic>
        <p:nvPicPr>
          <p:cNvPr id="2050" name="图片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689" y="1760854"/>
            <a:ext cx="10939609" cy="3888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07857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IMemberService</a:t>
            </a:r>
            <a:r>
              <a:rPr lang="zh-CN" altLang="zh-CN"/>
              <a:t>业务接口实现子类</a:t>
            </a:r>
            <a:endParaRPr lang="zh-CN" altLang="en-US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/>
          </p:nvPr>
        </p:nvGraphicFramePr>
        <p:xfrm>
          <a:off x="221139" y="849086"/>
          <a:ext cx="11285062" cy="5826033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{5940675A-B579-460E-94D1-54222C63F5DA}</a:tableStyleId>
              </a:tblPr>
              <a:tblGrid>
                <a:gridCol w="11285062">
                  <a:extLst>
                    <a:ext uri="{9D8B030D-6E8A-4147-A177-3AD203B41FA5}">
                      <a16:colId xmlns:a16="http://schemas.microsoft.com/office/drawing/2014/main" val="1583213303"/>
                    </a:ext>
                  </a:extLst>
                </a:gridCol>
              </a:tblGrid>
              <a:tr h="5826033"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package com.yootk.provider.service.impl;</a:t>
                      </a:r>
                      <a:br>
                        <a:rPr lang="en-US" sz="1100">
                          <a:effectLst/>
                        </a:rPr>
                      </a:br>
                      <a:r>
                        <a:rPr lang="en-US" sz="1100">
                          <a:effectLst/>
                        </a:rPr>
                        <a:t>@Service</a:t>
                      </a:r>
                      <a:br>
                        <a:rPr lang="en-US" sz="1100">
                          <a:effectLst/>
                        </a:rPr>
                      </a:br>
                      <a:r>
                        <a:rPr lang="en-US" sz="1100">
                          <a:effectLst/>
                        </a:rPr>
                        <a:t>public class MemberServiceImpl implements IMemberService {</a:t>
                      </a:r>
                      <a:br>
                        <a:rPr lang="en-US" sz="1100">
                          <a:effectLst/>
                        </a:rPr>
                      </a:br>
                      <a:r>
                        <a:rPr lang="en-US" sz="1100">
                          <a:effectLst/>
                        </a:rPr>
                        <a:t>    @Autowired</a:t>
                      </a:r>
                      <a:br>
                        <a:rPr lang="en-US" sz="1100">
                          <a:effectLst/>
                        </a:rPr>
                      </a:br>
                      <a:r>
                        <a:rPr lang="en-US" sz="1100">
                          <a:effectLst/>
                        </a:rPr>
                        <a:t>    private IMemberDAO memberDAO;   				// </a:t>
                      </a:r>
                      <a:r>
                        <a:rPr lang="zh-CN" sz="1100">
                          <a:effectLst/>
                        </a:rPr>
                        <a:t>注入</a:t>
                      </a:r>
                      <a:r>
                        <a:rPr lang="en-US" sz="1100">
                          <a:effectLst/>
                        </a:rPr>
                        <a:t>DAO</a:t>
                      </a:r>
                      <a:r>
                        <a:rPr lang="zh-CN" sz="1100">
                          <a:effectLst/>
                        </a:rPr>
                        <a:t>接口实例</a:t>
                      </a:r>
                      <a:r>
                        <a:rPr lang="en-US" sz="1100">
                          <a:effectLst/>
                        </a:rPr>
                        <a:t/>
                      </a:r>
                      <a:br>
                        <a:rPr lang="en-US" sz="1100">
                          <a:effectLst/>
                        </a:rPr>
                      </a:br>
                      <a:r>
                        <a:rPr lang="en-US" sz="1100">
                          <a:effectLst/>
                        </a:rPr>
                        <a:t>    @Autowired</a:t>
                      </a:r>
                      <a:br>
                        <a:rPr lang="en-US" sz="1100">
                          <a:effectLst/>
                        </a:rPr>
                      </a:br>
                      <a:r>
                        <a:rPr lang="en-US" sz="1100">
                          <a:effectLst/>
                        </a:rPr>
                        <a:t>    private IRoleDAO roleDAO;   					// </a:t>
                      </a:r>
                      <a:r>
                        <a:rPr lang="zh-CN" sz="1100">
                          <a:effectLst/>
                        </a:rPr>
                        <a:t>注入</a:t>
                      </a:r>
                      <a:r>
                        <a:rPr lang="en-US" sz="1100">
                          <a:effectLst/>
                        </a:rPr>
                        <a:t>DAO</a:t>
                      </a:r>
                      <a:r>
                        <a:rPr lang="zh-CN" sz="1100">
                          <a:effectLst/>
                        </a:rPr>
                        <a:t>接口实例</a:t>
                      </a:r>
                      <a:r>
                        <a:rPr lang="en-US" sz="1100">
                          <a:effectLst/>
                        </a:rPr>
                        <a:t/>
                      </a:r>
                      <a:br>
                        <a:rPr lang="en-US" sz="1100">
                          <a:effectLst/>
                        </a:rPr>
                      </a:br>
                      <a:r>
                        <a:rPr lang="en-US" sz="1100">
                          <a:effectLst/>
                        </a:rPr>
                        <a:t>    @Autowired</a:t>
                      </a:r>
                      <a:br>
                        <a:rPr lang="en-US" sz="1100">
                          <a:effectLst/>
                        </a:rPr>
                      </a:br>
                      <a:r>
                        <a:rPr lang="en-US" sz="1100">
                          <a:effectLst/>
                        </a:rPr>
                        <a:t>    private IActionDAO actionDAO;   				// </a:t>
                      </a:r>
                      <a:r>
                        <a:rPr lang="zh-CN" sz="1100">
                          <a:effectLst/>
                        </a:rPr>
                        <a:t>注入</a:t>
                      </a:r>
                      <a:r>
                        <a:rPr lang="en-US" sz="1100">
                          <a:effectLst/>
                        </a:rPr>
                        <a:t>DAO</a:t>
                      </a:r>
                      <a:r>
                        <a:rPr lang="zh-CN" sz="1100">
                          <a:effectLst/>
                        </a:rPr>
                        <a:t>接口实例</a:t>
                      </a:r>
                      <a:r>
                        <a:rPr lang="en-US" sz="1100">
                          <a:effectLst/>
                        </a:rPr>
                        <a:t/>
                      </a:r>
                      <a:br>
                        <a:rPr lang="en-US" sz="1100">
                          <a:effectLst/>
                        </a:rPr>
                      </a:br>
                      <a:r>
                        <a:rPr lang="en-US" sz="1100">
                          <a:effectLst/>
                        </a:rPr>
                        <a:t>    @Override</a:t>
                      </a:r>
                      <a:br>
                        <a:rPr lang="en-US" sz="1100">
                          <a:effectLst/>
                        </a:rPr>
                      </a:br>
                      <a:r>
                        <a:rPr lang="en-US" sz="1100">
                          <a:effectLst/>
                        </a:rPr>
                        <a:t>    public Map&lt;String, Object&gt; login(MemberDTO memberDTO) { 		// </a:t>
                      </a:r>
                      <a:r>
                        <a:rPr lang="zh-CN" sz="1100">
                          <a:effectLst/>
                        </a:rPr>
                        <a:t>用户登录</a:t>
                      </a:r>
                      <a:r>
                        <a:rPr lang="en-US" sz="1100">
                          <a:effectLst/>
                        </a:rPr>
                        <a:t/>
                      </a:r>
                      <a:br>
                        <a:rPr lang="en-US" sz="1100">
                          <a:effectLst/>
                        </a:rPr>
                      </a:br>
                      <a:r>
                        <a:rPr lang="en-US" sz="1100">
                          <a:effectLst/>
                        </a:rPr>
                        <a:t>        Map&lt;String, Object&gt; result = new HashMap&lt;&gt;(); 		// </a:t>
                      </a:r>
                      <a:r>
                        <a:rPr lang="zh-CN" sz="1100">
                          <a:effectLst/>
                        </a:rPr>
                        <a:t>保存登录结果</a:t>
                      </a:r>
                      <a:r>
                        <a:rPr lang="en-US" sz="1100">
                          <a:effectLst/>
                        </a:rPr>
                        <a:t/>
                      </a:r>
                      <a:br>
                        <a:rPr lang="en-US" sz="1100">
                          <a:effectLst/>
                        </a:rPr>
                      </a:br>
                      <a:r>
                        <a:rPr lang="en-US" sz="1100">
                          <a:effectLst/>
                        </a:rPr>
                        <a:t>        Member member = this.memberDAO.selectById(memberDTO.getMid()); // </a:t>
                      </a:r>
                      <a:r>
                        <a:rPr lang="zh-CN" sz="1100">
                          <a:effectLst/>
                        </a:rPr>
                        <a:t>根据</a:t>
                      </a:r>
                      <a:r>
                        <a:rPr lang="en-US" sz="1100">
                          <a:effectLst/>
                        </a:rPr>
                        <a:t>ID</a:t>
                      </a:r>
                      <a:r>
                        <a:rPr lang="zh-CN" sz="1100">
                          <a:effectLst/>
                        </a:rPr>
                        <a:t>查询</a:t>
                      </a:r>
                      <a:r>
                        <a:rPr lang="en-US" sz="1100">
                          <a:effectLst/>
                        </a:rPr>
                        <a:t/>
                      </a:r>
                      <a:br>
                        <a:rPr lang="en-US" sz="1100">
                          <a:effectLst/>
                        </a:rPr>
                      </a:br>
                      <a:r>
                        <a:rPr lang="en-US" sz="1100">
                          <a:effectLst/>
                        </a:rPr>
                        <a:t>        if (member == null || !member.getPassword().equals(		memberDTO.getPassword())|| member.getLocked().equals(1)) { 			// </a:t>
                      </a:r>
                      <a:r>
                        <a:rPr lang="zh-CN" sz="1100">
                          <a:effectLst/>
                        </a:rPr>
                        <a:t>密码验证</a:t>
                      </a:r>
                      <a:r>
                        <a:rPr lang="en-US" sz="1100">
                          <a:effectLst/>
                        </a:rPr>
                        <a:t/>
                      </a:r>
                      <a:br>
                        <a:rPr lang="en-US" sz="1100">
                          <a:effectLst/>
                        </a:rPr>
                      </a:br>
                      <a:r>
                        <a:rPr lang="en-US" sz="1100">
                          <a:effectLst/>
                        </a:rPr>
                        <a:t>            result.put("status", false); 				// </a:t>
                      </a:r>
                      <a:r>
                        <a:rPr lang="zh-CN" sz="1100">
                          <a:effectLst/>
                        </a:rPr>
                        <a:t>登录失败标记</a:t>
                      </a:r>
                      <a:r>
                        <a:rPr lang="en-US" sz="1100">
                          <a:effectLst/>
                        </a:rPr>
                        <a:t/>
                      </a:r>
                      <a:br>
                        <a:rPr lang="en-US" sz="1100">
                          <a:effectLst/>
                        </a:rPr>
                      </a:br>
                      <a:r>
                        <a:rPr lang="en-US" sz="1100">
                          <a:effectLst/>
                        </a:rPr>
                        <a:t>        } else {</a:t>
                      </a:r>
                      <a:br>
                        <a:rPr lang="en-US" sz="1100">
                          <a:effectLst/>
                        </a:rPr>
                      </a:br>
                      <a:r>
                        <a:rPr lang="en-US" sz="1100">
                          <a:effectLst/>
                        </a:rPr>
                        <a:t>            result.put("status", true); 				// </a:t>
                      </a:r>
                      <a:r>
                        <a:rPr lang="zh-CN" sz="1100">
                          <a:effectLst/>
                        </a:rPr>
                        <a:t>登录成功标记</a:t>
                      </a:r>
                      <a:r>
                        <a:rPr lang="en-US" sz="1100">
                          <a:effectLst/>
                        </a:rPr>
                        <a:t/>
                      </a:r>
                      <a:br>
                        <a:rPr lang="en-US" sz="1100">
                          <a:effectLst/>
                        </a:rPr>
                      </a:br>
                      <a:r>
                        <a:rPr lang="en-US" sz="1100">
                          <a:effectLst/>
                        </a:rPr>
                        <a:t>            result.put("mid", memberDTO.getMid());			// </a:t>
                      </a:r>
                      <a:r>
                        <a:rPr lang="zh-CN" sz="1100">
                          <a:effectLst/>
                        </a:rPr>
                        <a:t>保存用户</a:t>
                      </a:r>
                      <a:r>
                        <a:rPr lang="en-US" sz="1100">
                          <a:effectLst/>
                        </a:rPr>
                        <a:t>ID</a:t>
                      </a:r>
                      <a:br>
                        <a:rPr lang="en-US" sz="1100">
                          <a:effectLst/>
                        </a:rPr>
                      </a:br>
                      <a:r>
                        <a:rPr lang="en-US" sz="1100">
                          <a:effectLst/>
                        </a:rPr>
                        <a:t>            result.put("name", member.getName());			// </a:t>
                      </a:r>
                      <a:r>
                        <a:rPr lang="zh-CN" sz="1100">
                          <a:effectLst/>
                        </a:rPr>
                        <a:t>保存用户姓名</a:t>
                      </a:r>
                      <a:r>
                        <a:rPr lang="en-US" sz="1100">
                          <a:effectLst/>
                        </a:rPr>
                        <a:t/>
                      </a:r>
                      <a:br>
                        <a:rPr lang="en-US" sz="1100">
                          <a:effectLst/>
                        </a:rPr>
                      </a:br>
                      <a:r>
                        <a:rPr lang="en-US" sz="1100">
                          <a:effectLst/>
                        </a:rPr>
                        <a:t>            Map&lt;String, Object&gt; resource = new HashMap&lt;&gt;(); 		// </a:t>
                      </a:r>
                      <a:r>
                        <a:rPr lang="zh-CN" sz="1100">
                          <a:effectLst/>
                        </a:rPr>
                        <a:t>用户资源</a:t>
                      </a:r>
                      <a:r>
                        <a:rPr lang="en-US" sz="1100">
                          <a:effectLst/>
                        </a:rPr>
                        <a:t/>
                      </a:r>
                      <a:br>
                        <a:rPr lang="en-US" sz="1100">
                          <a:effectLst/>
                        </a:rPr>
                      </a:br>
                      <a:r>
                        <a:rPr lang="en-US" sz="1100">
                          <a:effectLst/>
                        </a:rPr>
                        <a:t>            resource.put("roles", this.roleDAO.findAllByMember(memberDTO.getMid()));</a:t>
                      </a:r>
                      <a:br>
                        <a:rPr lang="en-US" sz="1100">
                          <a:effectLst/>
                        </a:rPr>
                      </a:br>
                      <a:r>
                        <a:rPr lang="en-US" sz="1100">
                          <a:effectLst/>
                        </a:rPr>
                        <a:t>            resource.put("actions", this.actionDAO.findAllByMember(memberDTO.getMid()));</a:t>
                      </a:r>
                      <a:br>
                        <a:rPr lang="en-US" sz="1100">
                          <a:effectLst/>
                        </a:rPr>
                      </a:br>
                      <a:r>
                        <a:rPr lang="en-US" sz="1100">
                          <a:effectLst/>
                        </a:rPr>
                        <a:t>            result.put("resource", resource); 			// </a:t>
                      </a:r>
                      <a:r>
                        <a:rPr lang="zh-CN" sz="1100">
                          <a:effectLst/>
                        </a:rPr>
                        <a:t>保存资源</a:t>
                      </a:r>
                      <a:r>
                        <a:rPr lang="en-US" sz="1100">
                          <a:effectLst/>
                        </a:rPr>
                        <a:t/>
                      </a:r>
                      <a:br>
                        <a:rPr lang="en-US" sz="1100">
                          <a:effectLst/>
                        </a:rPr>
                      </a:br>
                      <a:r>
                        <a:rPr lang="en-US" sz="1100">
                          <a:effectLst/>
                        </a:rPr>
                        <a:t>        }</a:t>
                      </a:r>
                      <a:br>
                        <a:rPr lang="en-US" sz="1100">
                          <a:effectLst/>
                        </a:rPr>
                      </a:br>
                      <a:r>
                        <a:rPr lang="en-US" sz="1100">
                          <a:effectLst/>
                        </a:rPr>
                        <a:t>        return result;</a:t>
                      </a:r>
                      <a:br>
                        <a:rPr lang="en-US" sz="1100">
                          <a:effectLst/>
                        </a:rPr>
                      </a:br>
                      <a:r>
                        <a:rPr lang="en-US" sz="1100">
                          <a:effectLst/>
                        </a:rPr>
                        <a:t>    }</a:t>
                      </a:r>
                      <a:br>
                        <a:rPr lang="en-US" sz="1100">
                          <a:effectLst/>
                        </a:rPr>
                      </a:br>
                      <a:r>
                        <a:rPr lang="en-US" sz="1100">
                          <a:effectLst/>
                        </a:rPr>
                        <a:t>}</a:t>
                      </a:r>
                      <a:endParaRPr lang="zh-CN" sz="11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153763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09098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TestMemberService</a:t>
            </a:r>
            <a:endParaRPr lang="zh-CN" altLang="en-US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/>
          </p:nvPr>
        </p:nvGraphicFramePr>
        <p:xfrm>
          <a:off x="266858" y="957262"/>
          <a:ext cx="11549221" cy="5519737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{5940675A-B579-460E-94D1-54222C63F5DA}</a:tableStyleId>
              </a:tblPr>
              <a:tblGrid>
                <a:gridCol w="11549221">
                  <a:extLst>
                    <a:ext uri="{9D8B030D-6E8A-4147-A177-3AD203B41FA5}">
                      <a16:colId xmlns:a16="http://schemas.microsoft.com/office/drawing/2014/main" val="2606641790"/>
                    </a:ext>
                  </a:extLst>
                </a:gridCol>
              </a:tblGrid>
              <a:tr h="5519737"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package com.yootk.test;</a:t>
                      </a:r>
                      <a:br>
                        <a:rPr lang="en-US" sz="1600">
                          <a:effectLst/>
                        </a:rPr>
                      </a:br>
                      <a:r>
                        <a:rPr lang="en-US" sz="1600">
                          <a:effectLst/>
                        </a:rPr>
                        <a:t>@ExtendWith(SpringExtension.class) 			// Junit5</a:t>
                      </a:r>
                      <a:r>
                        <a:rPr lang="zh-CN" sz="1600">
                          <a:effectLst/>
                        </a:rPr>
                        <a:t>测试工具</a:t>
                      </a:r>
                      <a:r>
                        <a:rPr lang="en-US" sz="1600">
                          <a:effectLst/>
                        </a:rPr>
                        <a:t/>
                      </a:r>
                      <a:br>
                        <a:rPr lang="en-US" sz="1600">
                          <a:effectLst/>
                        </a:rPr>
                      </a:br>
                      <a:r>
                        <a:rPr lang="en-US" sz="1600">
                          <a:effectLst/>
                        </a:rPr>
                        <a:t>@WebAppConfiguration 					// </a:t>
                      </a:r>
                      <a:r>
                        <a:rPr lang="zh-CN" sz="1600">
                          <a:effectLst/>
                        </a:rPr>
                        <a:t>启动</a:t>
                      </a:r>
                      <a:r>
                        <a:rPr lang="en-US" sz="1600">
                          <a:effectLst/>
                        </a:rPr>
                        <a:t>Web</a:t>
                      </a:r>
                      <a:r>
                        <a:rPr lang="zh-CN" sz="1600">
                          <a:effectLst/>
                        </a:rPr>
                        <a:t>配置</a:t>
                      </a:r>
                      <a:r>
                        <a:rPr lang="en-US" sz="1600">
                          <a:effectLst/>
                        </a:rPr>
                        <a:t/>
                      </a:r>
                      <a:br>
                        <a:rPr lang="en-US" sz="1600">
                          <a:effectLst/>
                        </a:rPr>
                      </a:br>
                      <a:r>
                        <a:rPr lang="en-US" sz="1600">
                          <a:effectLst/>
                        </a:rPr>
                        <a:t>@SpringBootTest(classes = StartTokenApplication8201.class) 	// </a:t>
                      </a:r>
                      <a:r>
                        <a:rPr lang="zh-CN" sz="1600">
                          <a:effectLst/>
                        </a:rPr>
                        <a:t>启动类</a:t>
                      </a:r>
                      <a:r>
                        <a:rPr lang="en-US" sz="1600">
                          <a:effectLst/>
                        </a:rPr>
                        <a:t/>
                      </a:r>
                      <a:br>
                        <a:rPr lang="en-US" sz="1600">
                          <a:effectLst/>
                        </a:rPr>
                      </a:br>
                      <a:r>
                        <a:rPr lang="en-US" sz="1600">
                          <a:effectLst/>
                        </a:rPr>
                        <a:t>public class TestMemberService {</a:t>
                      </a:r>
                      <a:br>
                        <a:rPr lang="en-US" sz="1600">
                          <a:effectLst/>
                        </a:rPr>
                      </a:br>
                      <a:r>
                        <a:rPr lang="en-US" sz="1600">
                          <a:effectLst/>
                        </a:rPr>
                        <a:t>    @Autowired</a:t>
                      </a:r>
                      <a:br>
                        <a:rPr lang="en-US" sz="1600">
                          <a:effectLst/>
                        </a:rPr>
                      </a:br>
                      <a:r>
                        <a:rPr lang="en-US" sz="1600">
                          <a:effectLst/>
                        </a:rPr>
                        <a:t>    private IMemberService memberService; 			// </a:t>
                      </a:r>
                      <a:r>
                        <a:rPr lang="zh-CN" sz="1600">
                          <a:effectLst/>
                        </a:rPr>
                        <a:t>注入业务接口实例</a:t>
                      </a:r>
                      <a:r>
                        <a:rPr lang="en-US" sz="1600">
                          <a:effectLst/>
                        </a:rPr>
                        <a:t/>
                      </a:r>
                      <a:br>
                        <a:rPr lang="en-US" sz="1600">
                          <a:effectLst/>
                        </a:rPr>
                      </a:br>
                      <a:r>
                        <a:rPr lang="en-US" sz="1600">
                          <a:effectLst/>
                        </a:rPr>
                        <a:t>    @Autowired</a:t>
                      </a:r>
                      <a:br>
                        <a:rPr lang="en-US" sz="1600">
                          <a:effectLst/>
                        </a:rPr>
                      </a:br>
                      <a:r>
                        <a:rPr lang="en-US" sz="1600">
                          <a:effectLst/>
                        </a:rPr>
                        <a:t>    private IEncryptService encryptService; 		// </a:t>
                      </a:r>
                      <a:r>
                        <a:rPr lang="zh-CN" sz="1600">
                          <a:effectLst/>
                        </a:rPr>
                        <a:t>注入加密接口实例</a:t>
                      </a:r>
                      <a:r>
                        <a:rPr lang="en-US" sz="1600">
                          <a:effectLst/>
                        </a:rPr>
                        <a:t/>
                      </a:r>
                      <a:br>
                        <a:rPr lang="en-US" sz="1600">
                          <a:effectLst/>
                        </a:rPr>
                      </a:br>
                      <a:r>
                        <a:rPr lang="en-US" sz="1600">
                          <a:effectLst/>
                        </a:rPr>
                        <a:t>    @Test</a:t>
                      </a:r>
                      <a:br>
                        <a:rPr lang="en-US" sz="1600">
                          <a:effectLst/>
                        </a:rPr>
                      </a:br>
                      <a:r>
                        <a:rPr lang="en-US" sz="1600">
                          <a:effectLst/>
                        </a:rPr>
                        <a:t>    public void testLogin() {</a:t>
                      </a:r>
                      <a:br>
                        <a:rPr lang="en-US" sz="1600">
                          <a:effectLst/>
                        </a:rPr>
                      </a:br>
                      <a:r>
                        <a:rPr lang="en-US" sz="1600">
                          <a:effectLst/>
                        </a:rPr>
                        <a:t>        MemberDTO member = new MemberDTO();			// </a:t>
                      </a:r>
                      <a:r>
                        <a:rPr lang="zh-CN" sz="1600">
                          <a:effectLst/>
                        </a:rPr>
                        <a:t>实例化</a:t>
                      </a:r>
                      <a:r>
                        <a:rPr lang="en-US" sz="1600">
                          <a:effectLst/>
                        </a:rPr>
                        <a:t>DTO</a:t>
                      </a:r>
                      <a:r>
                        <a:rPr lang="zh-CN" sz="1600">
                          <a:effectLst/>
                        </a:rPr>
                        <a:t>对象</a:t>
                      </a:r>
                      <a:r>
                        <a:rPr lang="en-US" sz="1600">
                          <a:effectLst/>
                        </a:rPr>
                        <a:t/>
                      </a:r>
                      <a:br>
                        <a:rPr lang="en-US" sz="1600">
                          <a:effectLst/>
                        </a:rPr>
                      </a:br>
                      <a:r>
                        <a:rPr lang="en-US" sz="1600">
                          <a:effectLst/>
                        </a:rPr>
                        <a:t>        member.setMid("admin"); 				// </a:t>
                      </a:r>
                      <a:r>
                        <a:rPr lang="zh-CN" sz="1600">
                          <a:effectLst/>
                        </a:rPr>
                        <a:t>用户名</a:t>
                      </a:r>
                      <a:r>
                        <a:rPr lang="en-US" sz="1600">
                          <a:effectLst/>
                        </a:rPr>
                        <a:t/>
                      </a:r>
                      <a:br>
                        <a:rPr lang="en-US" sz="1600">
                          <a:effectLst/>
                        </a:rPr>
                      </a:br>
                      <a:r>
                        <a:rPr lang="en-US" sz="1600">
                          <a:effectLst/>
                        </a:rPr>
                        <a:t>        member.setPassword(this.encryptService.getEncryptPassword("hello")); // </a:t>
                      </a:r>
                      <a:r>
                        <a:rPr lang="zh-CN" sz="1600">
                          <a:effectLst/>
                        </a:rPr>
                        <a:t>密码</a:t>
                      </a:r>
                      <a:r>
                        <a:rPr lang="en-US" sz="1600">
                          <a:effectLst/>
                        </a:rPr>
                        <a:t/>
                      </a:r>
                      <a:br>
                        <a:rPr lang="en-US" sz="1600">
                          <a:effectLst/>
                        </a:rPr>
                      </a:br>
                      <a:r>
                        <a:rPr lang="en-US" sz="1600">
                          <a:effectLst/>
                        </a:rPr>
                        <a:t>        System.out.println(this.memberService.login(member));// </a:t>
                      </a:r>
                      <a:r>
                        <a:rPr lang="zh-CN" sz="1600">
                          <a:effectLst/>
                        </a:rPr>
                        <a:t>登录业务</a:t>
                      </a:r>
                      <a:r>
                        <a:rPr lang="en-US" sz="1600">
                          <a:effectLst/>
                        </a:rPr>
                        <a:t/>
                      </a:r>
                      <a:br>
                        <a:rPr lang="en-US" sz="1600">
                          <a:effectLst/>
                        </a:rPr>
                      </a:br>
                      <a:r>
                        <a:rPr lang="en-US" sz="1600">
                          <a:effectLst/>
                        </a:rPr>
                        <a:t>    }</a:t>
                      </a:r>
                      <a:br>
                        <a:rPr lang="en-US" sz="1600">
                          <a:effectLst/>
                        </a:rPr>
                      </a:br>
                      <a:r>
                        <a:rPr lang="en-US" sz="1600">
                          <a:effectLst/>
                        </a:rPr>
                        <a:t>}</a:t>
                      </a:r>
                      <a:endParaRPr lang="zh-CN" sz="16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507948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59245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Token</a:t>
            </a:r>
            <a:r>
              <a:rPr lang="zh-CN" altLang="zh-CN"/>
              <a:t>管理</a:t>
            </a:r>
            <a:endParaRPr lang="zh-CN" altLang="en-US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/>
          </p:nvPr>
        </p:nvGraphicFramePr>
        <p:xfrm>
          <a:off x="234303" y="891222"/>
          <a:ext cx="11686381" cy="5687377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{5940675A-B579-460E-94D1-54222C63F5DA}</a:tableStyleId>
              </a:tblPr>
              <a:tblGrid>
                <a:gridCol w="11686381">
                  <a:extLst>
                    <a:ext uri="{9D8B030D-6E8A-4147-A177-3AD203B41FA5}">
                      <a16:colId xmlns:a16="http://schemas.microsoft.com/office/drawing/2014/main" val="4245859363"/>
                    </a:ext>
                  </a:extLst>
                </a:gridCol>
              </a:tblGrid>
              <a:tr h="5687377"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package com.yootk.provider.action;</a:t>
                      </a:r>
                      <a:br>
                        <a:rPr lang="en-US" sz="1200">
                          <a:effectLst/>
                        </a:rPr>
                      </a:br>
                      <a:r>
                        <a:rPr lang="en-US" sz="1200">
                          <a:effectLst/>
                        </a:rPr>
                        <a:t>@RestController 						// REST</a:t>
                      </a:r>
                      <a:r>
                        <a:rPr lang="zh-CN" sz="1200">
                          <a:effectLst/>
                        </a:rPr>
                        <a:t>响应</a:t>
                      </a:r>
                      <a:r>
                        <a:rPr lang="en-US" sz="1200">
                          <a:effectLst/>
                        </a:rPr>
                        <a:t/>
                      </a:r>
                      <a:br>
                        <a:rPr lang="en-US" sz="1200">
                          <a:effectLst/>
                        </a:rPr>
                      </a:br>
                      <a:r>
                        <a:rPr lang="en-US" sz="1200">
                          <a:effectLst/>
                        </a:rPr>
                        <a:t>@RequestMapping("/token/*") 				// </a:t>
                      </a:r>
                      <a:r>
                        <a:rPr lang="zh-CN" sz="1200">
                          <a:effectLst/>
                        </a:rPr>
                        <a:t>父路径</a:t>
                      </a:r>
                      <a:r>
                        <a:rPr lang="en-US" sz="1200">
                          <a:effectLst/>
                        </a:rPr>
                        <a:t/>
                      </a:r>
                      <a:br>
                        <a:rPr lang="en-US" sz="1200">
                          <a:effectLst/>
                        </a:rPr>
                      </a:br>
                      <a:r>
                        <a:rPr lang="en-US" sz="1200">
                          <a:effectLst/>
                        </a:rPr>
                        <a:t>public class TokenAction {</a:t>
                      </a:r>
                      <a:br>
                        <a:rPr lang="en-US" sz="1200">
                          <a:effectLst/>
                        </a:rPr>
                      </a:br>
                      <a:r>
                        <a:rPr lang="en-US" sz="1200">
                          <a:effectLst/>
                        </a:rPr>
                        <a:t>    @Autowired</a:t>
                      </a:r>
                      <a:br>
                        <a:rPr lang="en-US" sz="1200">
                          <a:effectLst/>
                        </a:rPr>
                      </a:br>
                      <a:r>
                        <a:rPr lang="en-US" sz="1200">
                          <a:effectLst/>
                        </a:rPr>
                        <a:t>    private IMemberService memberService; 			// </a:t>
                      </a:r>
                      <a:r>
                        <a:rPr lang="zh-CN" sz="1200">
                          <a:effectLst/>
                        </a:rPr>
                        <a:t>注入业务接口实例</a:t>
                      </a:r>
                      <a:r>
                        <a:rPr lang="en-US" sz="1200">
                          <a:effectLst/>
                        </a:rPr>
                        <a:t/>
                      </a:r>
                      <a:br>
                        <a:rPr lang="en-US" sz="1200">
                          <a:effectLst/>
                        </a:rPr>
                      </a:br>
                      <a:r>
                        <a:rPr lang="en-US" sz="1200">
                          <a:effectLst/>
                        </a:rPr>
                        <a:t>    @Autowired</a:t>
                      </a:r>
                      <a:br>
                        <a:rPr lang="en-US" sz="1200">
                          <a:effectLst/>
                        </a:rPr>
                      </a:br>
                      <a:r>
                        <a:rPr lang="en-US" sz="1200">
                          <a:effectLst/>
                        </a:rPr>
                        <a:t>    private IEncryptService encryptService; 		// </a:t>
                      </a:r>
                      <a:r>
                        <a:rPr lang="zh-CN" sz="1200">
                          <a:effectLst/>
                        </a:rPr>
                        <a:t>注入加密接口实例</a:t>
                      </a:r>
                      <a:r>
                        <a:rPr lang="en-US" sz="1200">
                          <a:effectLst/>
                        </a:rPr>
                        <a:t/>
                      </a:r>
                      <a:br>
                        <a:rPr lang="en-US" sz="1200">
                          <a:effectLst/>
                        </a:rPr>
                      </a:br>
                      <a:r>
                        <a:rPr lang="en-US" sz="1200">
                          <a:effectLst/>
                        </a:rPr>
                        <a:t>    @Autowired</a:t>
                      </a:r>
                      <a:br>
                        <a:rPr lang="en-US" sz="1200">
                          <a:effectLst/>
                        </a:rPr>
                      </a:br>
                      <a:r>
                        <a:rPr lang="en-US" sz="1200">
                          <a:effectLst/>
                        </a:rPr>
                        <a:t>    private ITokenService tokenService; 			// </a:t>
                      </a:r>
                      <a:r>
                        <a:rPr lang="zh-CN" sz="1200">
                          <a:effectLst/>
                        </a:rPr>
                        <a:t>注入</a:t>
                      </a:r>
                      <a:r>
                        <a:rPr lang="en-US" sz="1200">
                          <a:effectLst/>
                        </a:rPr>
                        <a:t>Token</a:t>
                      </a:r>
                      <a:r>
                        <a:rPr lang="zh-CN" sz="1200">
                          <a:effectLst/>
                        </a:rPr>
                        <a:t>接口实例</a:t>
                      </a:r>
                      <a:r>
                        <a:rPr lang="en-US" sz="1200">
                          <a:effectLst/>
                        </a:rPr>
                        <a:t/>
                      </a:r>
                      <a:br>
                        <a:rPr lang="en-US" sz="1200">
                          <a:effectLst/>
                        </a:rPr>
                      </a:br>
                      <a:r>
                        <a:rPr lang="en-US" sz="1200">
                          <a:effectLst/>
                        </a:rPr>
                        <a:t>    @RequestMapping("create")</a:t>
                      </a:r>
                      <a:br>
                        <a:rPr lang="en-US" sz="1200">
                          <a:effectLst/>
                        </a:rPr>
                      </a:br>
                      <a:r>
                        <a:rPr lang="en-US" sz="1200">
                          <a:effectLst/>
                        </a:rPr>
                        <a:t>    public Object login(MemberDTO memberDTO) {</a:t>
                      </a:r>
                      <a:br>
                        <a:rPr lang="en-US" sz="1200">
                          <a:effectLst/>
                        </a:rPr>
                      </a:br>
                      <a:r>
                        <a:rPr lang="en-US" sz="1200">
                          <a:effectLst/>
                        </a:rPr>
                        <a:t>        memberDTO.setPassword(this.encryptService.getEncryptPassword(		memberDTO.getPassword()));		// </a:t>
                      </a:r>
                      <a:r>
                        <a:rPr lang="zh-CN" sz="1200">
                          <a:effectLst/>
                        </a:rPr>
                        <a:t>登录密码加密</a:t>
                      </a:r>
                      <a:r>
                        <a:rPr lang="en-US" sz="1200">
                          <a:effectLst/>
                        </a:rPr>
                        <a:t/>
                      </a:r>
                      <a:br>
                        <a:rPr lang="en-US" sz="1200">
                          <a:effectLst/>
                        </a:rPr>
                      </a:br>
                      <a:r>
                        <a:rPr lang="en-US" sz="1200">
                          <a:effectLst/>
                        </a:rPr>
                        <a:t>        Map&lt;String, Object&gt; result = this.memberService.login(memberDTO);</a:t>
                      </a:r>
                      <a:br>
                        <a:rPr lang="en-US" sz="1200">
                          <a:effectLst/>
                        </a:rPr>
                      </a:br>
                      <a:r>
                        <a:rPr lang="en-US" sz="1200">
                          <a:effectLst/>
                        </a:rPr>
                        <a:t>        if (((Boolean) result.get("status"))) { 		// </a:t>
                      </a:r>
                      <a:r>
                        <a:rPr lang="zh-CN" sz="1200">
                          <a:effectLst/>
                        </a:rPr>
                        <a:t>用户登录成功</a:t>
                      </a:r>
                      <a:r>
                        <a:rPr lang="en-US" sz="1200">
                          <a:effectLst/>
                        </a:rPr>
                        <a:t/>
                      </a:r>
                      <a:br>
                        <a:rPr lang="en-US" sz="1200">
                          <a:effectLst/>
                        </a:rPr>
                      </a:br>
                      <a:r>
                        <a:rPr lang="en-US" sz="1200">
                          <a:effectLst/>
                        </a:rPr>
                        <a:t>            return this.tokenService.createToken(result.get("mid").toString(), 	 	 (Map&lt;String, Object&gt;) result.get("resource")); // </a:t>
                      </a:r>
                      <a:r>
                        <a:rPr lang="zh-CN" sz="1200">
                          <a:effectLst/>
                        </a:rPr>
                        <a:t>创建</a:t>
                      </a:r>
                      <a:r>
                        <a:rPr lang="en-US" sz="1200">
                          <a:effectLst/>
                        </a:rPr>
                        <a:t>Token</a:t>
                      </a:r>
                      <a:br>
                        <a:rPr lang="en-US" sz="1200">
                          <a:effectLst/>
                        </a:rPr>
                      </a:br>
                      <a:r>
                        <a:rPr lang="en-US" sz="1200">
                          <a:effectLst/>
                        </a:rPr>
                        <a:t>        }</a:t>
                      </a:r>
                      <a:br>
                        <a:rPr lang="en-US" sz="1200">
                          <a:effectLst/>
                        </a:rPr>
                      </a:br>
                      <a:r>
                        <a:rPr lang="en-US" sz="1200">
                          <a:effectLst/>
                        </a:rPr>
                        <a:t>        return null;</a:t>
                      </a:r>
                      <a:br>
                        <a:rPr lang="en-US" sz="1200">
                          <a:effectLst/>
                        </a:rPr>
                      </a:br>
                      <a:r>
                        <a:rPr lang="en-US" sz="1200">
                          <a:effectLst/>
                        </a:rPr>
                        <a:t>    }</a:t>
                      </a:r>
                      <a:br>
                        <a:rPr lang="en-US" sz="1200">
                          <a:effectLst/>
                        </a:rPr>
                      </a:br>
                      <a:r>
                        <a:rPr lang="en-US" sz="1200">
                          <a:effectLst/>
                        </a:rPr>
                        <a:t>    @RequestMapping("parse")</a:t>
                      </a:r>
                      <a:br>
                        <a:rPr lang="en-US" sz="1200">
                          <a:effectLst/>
                        </a:rPr>
                      </a:br>
                      <a:r>
                        <a:rPr lang="en-US" sz="1200">
                          <a:effectLst/>
                        </a:rPr>
                        <a:t>    public Object parseToken(String token) {</a:t>
                      </a:r>
                      <a:br>
                        <a:rPr lang="en-US" sz="1200">
                          <a:effectLst/>
                        </a:rPr>
                      </a:br>
                      <a:r>
                        <a:rPr lang="en-US" sz="1200">
                          <a:effectLst/>
                        </a:rPr>
                        <a:t>        return this.tokenService.parseToken(token); 		// Token</a:t>
                      </a:r>
                      <a:r>
                        <a:rPr lang="zh-CN" sz="1200">
                          <a:effectLst/>
                        </a:rPr>
                        <a:t>解析</a:t>
                      </a:r>
                      <a:r>
                        <a:rPr lang="en-US" sz="1200">
                          <a:effectLst/>
                        </a:rPr>
                        <a:t/>
                      </a:r>
                      <a:br>
                        <a:rPr lang="en-US" sz="1200">
                          <a:effectLst/>
                        </a:rPr>
                      </a:br>
                      <a:r>
                        <a:rPr lang="en-US" sz="1200">
                          <a:effectLst/>
                        </a:rPr>
                        <a:t>    }</a:t>
                      </a:r>
                      <a:br>
                        <a:rPr lang="en-US" sz="1200">
                          <a:effectLst/>
                        </a:rPr>
                      </a:br>
                      <a:r>
                        <a:rPr lang="en-US" sz="1200">
                          <a:effectLst/>
                        </a:rPr>
                        <a:t>}</a:t>
                      </a:r>
                      <a:endParaRPr lang="zh-CN" sz="12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864283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04992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JWT</a:t>
            </a:r>
            <a:r>
              <a:rPr lang="zh-CN" altLang="zh-CN"/>
              <a:t>数据拦截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zh-CN"/>
              <a:t>微服务中的所有资源需要进行有效的授权管理，而每一个生成的</a:t>
            </a:r>
            <a:r>
              <a:rPr lang="en-US" altLang="zh-CN"/>
              <a:t>JWT</a:t>
            </a:r>
            <a:r>
              <a:rPr lang="zh-CN" altLang="zh-CN"/>
              <a:t>数据之中都可以包含有完整的授权信息，这样就可以基于注解的方式对指定的</a:t>
            </a:r>
            <a:r>
              <a:rPr lang="en-US" altLang="zh-CN"/>
              <a:t>REST</a:t>
            </a:r>
            <a:r>
              <a:rPr lang="zh-CN" altLang="zh-CN"/>
              <a:t>资源进行保护，同时保护的形式也可以分为三种：</a:t>
            </a:r>
            <a:r>
              <a:rPr lang="en-US" altLang="zh-CN"/>
              <a:t>JWT</a:t>
            </a:r>
            <a:r>
              <a:rPr lang="zh-CN" altLang="zh-CN"/>
              <a:t>认证保护（存在有正确的</a:t>
            </a:r>
            <a:r>
              <a:rPr lang="en-US" altLang="zh-CN"/>
              <a:t>Token</a:t>
            </a:r>
            <a:r>
              <a:rPr lang="zh-CN" altLang="zh-CN"/>
              <a:t>信息）、授权保护以及权限保护。所有的</a:t>
            </a:r>
            <a:r>
              <a:rPr lang="en-US" altLang="zh-CN"/>
              <a:t>JWT</a:t>
            </a:r>
            <a:r>
              <a:rPr lang="zh-CN" altLang="zh-CN"/>
              <a:t>校验操作都应该在资源访问前进行处理，所以本次将基于拦截器的模式进行</a:t>
            </a:r>
            <a:r>
              <a:rPr lang="en-US" altLang="zh-CN"/>
              <a:t>JWT</a:t>
            </a:r>
            <a:r>
              <a:rPr lang="zh-CN" altLang="zh-CN"/>
              <a:t>的相关操作</a:t>
            </a:r>
            <a:endParaRPr lang="zh-CN" altLang="en-US"/>
          </a:p>
        </p:txBody>
      </p:sp>
      <p:pic>
        <p:nvPicPr>
          <p:cNvPr id="1026" name="图片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476" y="2646363"/>
            <a:ext cx="11698035" cy="36105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51766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JWT</a:t>
            </a:r>
            <a:r>
              <a:rPr lang="zh-CN" altLang="zh-CN"/>
              <a:t>数据剥</a:t>
            </a:r>
            <a:r>
              <a:rPr lang="zh-CN" altLang="zh-CN" smtClean="0"/>
              <a:t>离工</a:t>
            </a:r>
            <a:r>
              <a:rPr lang="zh-CN" altLang="zh-CN"/>
              <a:t>具类</a:t>
            </a:r>
            <a:endParaRPr lang="zh-CN" altLang="en-US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/>
          </p:nvPr>
        </p:nvGraphicFramePr>
        <p:xfrm>
          <a:off x="204638" y="829222"/>
          <a:ext cx="11813795" cy="5930900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{5940675A-B579-460E-94D1-54222C63F5DA}</a:tableStyleId>
              </a:tblPr>
              <a:tblGrid>
                <a:gridCol w="11813795">
                  <a:extLst>
                    <a:ext uri="{9D8B030D-6E8A-4147-A177-3AD203B41FA5}">
                      <a16:colId xmlns:a16="http://schemas.microsoft.com/office/drawing/2014/main" val="2071725830"/>
                    </a:ext>
                  </a:extLst>
                </a:gridCol>
              </a:tblGrid>
              <a:tr h="5930900">
                <a:tc>
                  <a:txBody>
                    <a:bodyPr/>
                    <a:lstStyle/>
                    <a:p>
                      <a:r>
                        <a:rPr lang="en-US" sz="800">
                          <a:effectLst/>
                        </a:rPr>
                        <a:t>package com.yootk.jwt.util;</a:t>
                      </a:r>
                      <a:br>
                        <a:rPr lang="en-US" sz="800">
                          <a:effectLst/>
                        </a:rPr>
                      </a:br>
                      <a:r>
                        <a:rPr lang="en-US" sz="800">
                          <a:effectLst/>
                        </a:rPr>
                        <a:t>public class JWTMemberDataService {</a:t>
                      </a:r>
                      <a:br>
                        <a:rPr lang="en-US" sz="800">
                          <a:effectLst/>
                        </a:rPr>
                      </a:br>
                      <a:r>
                        <a:rPr lang="en-US" sz="800">
                          <a:effectLst/>
                        </a:rPr>
                        <a:t>    @Autowired</a:t>
                      </a:r>
                      <a:br>
                        <a:rPr lang="en-US" sz="800">
                          <a:effectLst/>
                        </a:rPr>
                      </a:br>
                      <a:r>
                        <a:rPr lang="en-US" sz="800">
                          <a:effectLst/>
                        </a:rPr>
                        <a:t>    private ITokenService tokenService; 			// </a:t>
                      </a:r>
                      <a:r>
                        <a:rPr lang="zh-CN" sz="800">
                          <a:effectLst/>
                        </a:rPr>
                        <a:t>注入</a:t>
                      </a:r>
                      <a:r>
                        <a:rPr lang="en-US" sz="800">
                          <a:effectLst/>
                        </a:rPr>
                        <a:t>Token</a:t>
                      </a:r>
                      <a:r>
                        <a:rPr lang="zh-CN" sz="800">
                          <a:effectLst/>
                        </a:rPr>
                        <a:t>业务接口实例</a:t>
                      </a:r>
                      <a:r>
                        <a:rPr lang="en-US" sz="800">
                          <a:effectLst/>
                        </a:rPr>
                        <a:t/>
                      </a:r>
                      <a:br>
                        <a:rPr lang="en-US" sz="800">
                          <a:effectLst/>
                        </a:rPr>
                      </a:br>
                      <a:r>
                        <a:rPr lang="en-US" sz="800">
                          <a:effectLst/>
                        </a:rPr>
                        <a:t>    @Autowired</a:t>
                      </a:r>
                      <a:br>
                        <a:rPr lang="en-US" sz="800">
                          <a:effectLst/>
                        </a:rPr>
                      </a:br>
                      <a:r>
                        <a:rPr lang="en-US" sz="800">
                          <a:effectLst/>
                        </a:rPr>
                        <a:t>    private ObjectMapper objectMapper;</a:t>
                      </a:r>
                      <a:br>
                        <a:rPr lang="en-US" sz="800">
                          <a:effectLst/>
                        </a:rPr>
                      </a:br>
                      <a:r>
                        <a:rPr lang="en-US" sz="800">
                          <a:effectLst/>
                        </a:rPr>
                        <a:t>    public Map&lt;String, String&gt; headers(String token) { 	// </a:t>
                      </a:r>
                      <a:r>
                        <a:rPr lang="zh-CN" sz="800">
                          <a:effectLst/>
                        </a:rPr>
                        <a:t>获取</a:t>
                      </a:r>
                      <a:r>
                        <a:rPr lang="en-US" sz="800">
                          <a:effectLst/>
                        </a:rPr>
                        <a:t>JWT</a:t>
                      </a:r>
                      <a:r>
                        <a:rPr lang="zh-CN" sz="800">
                          <a:effectLst/>
                        </a:rPr>
                        <a:t>中的头信息</a:t>
                      </a:r>
                      <a:r>
                        <a:rPr lang="en-US" sz="800">
                          <a:effectLst/>
                        </a:rPr>
                        <a:t/>
                      </a:r>
                      <a:br>
                        <a:rPr lang="en-US" sz="800">
                          <a:effectLst/>
                        </a:rPr>
                      </a:br>
                      <a:r>
                        <a:rPr lang="en-US" sz="800">
                          <a:effectLst/>
                        </a:rPr>
                        <a:t>        Jws&lt;Claims&gt; claims = this.tokenService.parseToken(token); // Token</a:t>
                      </a:r>
                      <a:r>
                        <a:rPr lang="zh-CN" sz="800">
                          <a:effectLst/>
                        </a:rPr>
                        <a:t>解析操作</a:t>
                      </a:r>
                      <a:r>
                        <a:rPr lang="en-US" sz="800">
                          <a:effectLst/>
                        </a:rPr>
                        <a:t/>
                      </a:r>
                      <a:br>
                        <a:rPr lang="en-US" sz="800">
                          <a:effectLst/>
                        </a:rPr>
                      </a:br>
                      <a:r>
                        <a:rPr lang="en-US" sz="800">
                          <a:effectLst/>
                        </a:rPr>
                        <a:t>        Map&lt;String, String&gt; headers = new HashMap&lt;&gt;(); 	// </a:t>
                      </a:r>
                      <a:r>
                        <a:rPr lang="zh-CN" sz="800">
                          <a:effectLst/>
                        </a:rPr>
                        <a:t>保存全部头信息</a:t>
                      </a:r>
                      <a:r>
                        <a:rPr lang="en-US" sz="800">
                          <a:effectLst/>
                        </a:rPr>
                        <a:t/>
                      </a:r>
                      <a:br>
                        <a:rPr lang="en-US" sz="800">
                          <a:effectLst/>
                        </a:rPr>
                      </a:br>
                      <a:r>
                        <a:rPr lang="en-US" sz="800">
                          <a:effectLst/>
                        </a:rPr>
                        <a:t>        claims.getHeader().forEach((key, value) -&gt; { 	// </a:t>
                      </a:r>
                      <a:r>
                        <a:rPr lang="zh-CN" sz="800">
                          <a:effectLst/>
                        </a:rPr>
                        <a:t>头信息迭代</a:t>
                      </a:r>
                      <a:r>
                        <a:rPr lang="en-US" sz="800">
                          <a:effectLst/>
                        </a:rPr>
                        <a:t/>
                      </a:r>
                      <a:br>
                        <a:rPr lang="en-US" sz="800">
                          <a:effectLst/>
                        </a:rPr>
                      </a:br>
                      <a:r>
                        <a:rPr lang="en-US" sz="800">
                          <a:effectLst/>
                        </a:rPr>
                        <a:t>            headers.put(key.toString(), value.toString());	// </a:t>
                      </a:r>
                      <a:r>
                        <a:rPr lang="zh-CN" sz="800">
                          <a:effectLst/>
                        </a:rPr>
                        <a:t>保存数据</a:t>
                      </a:r>
                      <a:r>
                        <a:rPr lang="en-US" sz="800">
                          <a:effectLst/>
                        </a:rPr>
                        <a:t/>
                      </a:r>
                      <a:br>
                        <a:rPr lang="en-US" sz="800">
                          <a:effectLst/>
                        </a:rPr>
                      </a:br>
                      <a:r>
                        <a:rPr lang="en-US" sz="800">
                          <a:effectLst/>
                        </a:rPr>
                        <a:t>        });</a:t>
                      </a:r>
                      <a:br>
                        <a:rPr lang="en-US" sz="800">
                          <a:effectLst/>
                        </a:rPr>
                      </a:br>
                      <a:r>
                        <a:rPr lang="en-US" sz="800">
                          <a:effectLst/>
                        </a:rPr>
                        <a:t>        return headers; 					// </a:t>
                      </a:r>
                      <a:r>
                        <a:rPr lang="zh-CN" sz="800">
                          <a:effectLst/>
                        </a:rPr>
                        <a:t>返回头信息</a:t>
                      </a:r>
                      <a:r>
                        <a:rPr lang="en-US" sz="800">
                          <a:effectLst/>
                        </a:rPr>
                        <a:t/>
                      </a:r>
                      <a:br>
                        <a:rPr lang="en-US" sz="800">
                          <a:effectLst/>
                        </a:rPr>
                      </a:br>
                      <a:r>
                        <a:rPr lang="en-US" sz="800">
                          <a:effectLst/>
                        </a:rPr>
                        <a:t>    }</a:t>
                      </a:r>
                      <a:br>
                        <a:rPr lang="en-US" sz="800">
                          <a:effectLst/>
                        </a:rPr>
                      </a:br>
                      <a:r>
                        <a:rPr lang="en-US" sz="800">
                          <a:effectLst/>
                        </a:rPr>
                        <a:t>    public Set&lt;String&gt; roles(String token) {    		// </a:t>
                      </a:r>
                      <a:r>
                        <a:rPr lang="zh-CN" sz="800">
                          <a:effectLst/>
                        </a:rPr>
                        <a:t>获取全部的角色信息</a:t>
                      </a:r>
                      <a:r>
                        <a:rPr lang="en-US" sz="800">
                          <a:effectLst/>
                        </a:rPr>
                        <a:t/>
                      </a:r>
                      <a:br>
                        <a:rPr lang="en-US" sz="800">
                          <a:effectLst/>
                        </a:rPr>
                      </a:br>
                      <a:r>
                        <a:rPr lang="en-US" sz="800">
                          <a:effectLst/>
                        </a:rPr>
                        <a:t>        Jws&lt;Claims&gt; claims = this.tokenService.parseToken(token); // Token</a:t>
                      </a:r>
                      <a:r>
                        <a:rPr lang="zh-CN" sz="800">
                          <a:effectLst/>
                        </a:rPr>
                        <a:t>解析操作</a:t>
                      </a:r>
                      <a:r>
                        <a:rPr lang="en-US" sz="800">
                          <a:effectLst/>
                        </a:rPr>
                        <a:t/>
                      </a:r>
                      <a:br>
                        <a:rPr lang="en-US" sz="800">
                          <a:effectLst/>
                        </a:rPr>
                      </a:br>
                      <a:r>
                        <a:rPr lang="en-US" sz="800">
                          <a:effectLst/>
                        </a:rPr>
                        <a:t>        try {</a:t>
                      </a:r>
                      <a:br>
                        <a:rPr lang="en-US" sz="800">
                          <a:effectLst/>
                        </a:rPr>
                      </a:br>
                      <a:r>
                        <a:rPr lang="en-US" sz="800">
                          <a:effectLst/>
                        </a:rPr>
                        <a:t>            Map&lt;String, List&lt;String&gt;&gt; map = this.objectMapper.readValue(		claims.getBody().getSubject(), Map.class);// </a:t>
                      </a:r>
                      <a:r>
                        <a:rPr lang="zh-CN" sz="800">
                          <a:effectLst/>
                        </a:rPr>
                        <a:t>将主体数据转为</a:t>
                      </a:r>
                      <a:r>
                        <a:rPr lang="en-US" sz="800">
                          <a:effectLst/>
                        </a:rPr>
                        <a:t>Map</a:t>
                      </a:r>
                      <a:r>
                        <a:rPr lang="zh-CN" sz="800">
                          <a:effectLst/>
                        </a:rPr>
                        <a:t>集合</a:t>
                      </a:r>
                      <a:r>
                        <a:rPr lang="en-US" sz="800">
                          <a:effectLst/>
                        </a:rPr>
                        <a:t/>
                      </a:r>
                      <a:br>
                        <a:rPr lang="en-US" sz="800">
                          <a:effectLst/>
                        </a:rPr>
                      </a:br>
                      <a:r>
                        <a:rPr lang="en-US" sz="800">
                          <a:effectLst/>
                        </a:rPr>
                        <a:t>            Set&lt;String&gt; roles = new HashSet&lt;&gt;(); 		// </a:t>
                      </a:r>
                      <a:r>
                        <a:rPr lang="zh-CN" sz="800">
                          <a:effectLst/>
                        </a:rPr>
                        <a:t>保存角色集合</a:t>
                      </a:r>
                      <a:r>
                        <a:rPr lang="en-US" sz="800">
                          <a:effectLst/>
                        </a:rPr>
                        <a:t/>
                      </a:r>
                      <a:br>
                        <a:rPr lang="en-US" sz="800">
                          <a:effectLst/>
                        </a:rPr>
                      </a:br>
                      <a:r>
                        <a:rPr lang="en-US" sz="800">
                          <a:effectLst/>
                        </a:rPr>
                        <a:t>            roles.addAll(map.get("roles")); 			// </a:t>
                      </a:r>
                      <a:r>
                        <a:rPr lang="zh-CN" sz="800">
                          <a:effectLst/>
                        </a:rPr>
                        <a:t>保存角色数据</a:t>
                      </a:r>
                      <a:r>
                        <a:rPr lang="en-US" sz="800">
                          <a:effectLst/>
                        </a:rPr>
                        <a:t/>
                      </a:r>
                      <a:br>
                        <a:rPr lang="en-US" sz="800">
                          <a:effectLst/>
                        </a:rPr>
                      </a:br>
                      <a:r>
                        <a:rPr lang="en-US" sz="800">
                          <a:effectLst/>
                        </a:rPr>
                        <a:t>            return roles; 					// </a:t>
                      </a:r>
                      <a:r>
                        <a:rPr lang="zh-CN" sz="800">
                          <a:effectLst/>
                        </a:rPr>
                        <a:t>返回角色集合</a:t>
                      </a:r>
                      <a:r>
                        <a:rPr lang="en-US" sz="800">
                          <a:effectLst/>
                        </a:rPr>
                        <a:t/>
                      </a:r>
                      <a:br>
                        <a:rPr lang="en-US" sz="800">
                          <a:effectLst/>
                        </a:rPr>
                      </a:br>
                      <a:r>
                        <a:rPr lang="en-US" sz="800">
                          <a:effectLst/>
                        </a:rPr>
                        <a:t>        } catch (JsonProcessingException e) { return null; }</a:t>
                      </a:r>
                      <a:br>
                        <a:rPr lang="en-US" sz="800">
                          <a:effectLst/>
                        </a:rPr>
                      </a:br>
                      <a:r>
                        <a:rPr lang="en-US" sz="800">
                          <a:effectLst/>
                        </a:rPr>
                        <a:t>    }</a:t>
                      </a:r>
                      <a:br>
                        <a:rPr lang="en-US" sz="800">
                          <a:effectLst/>
                        </a:rPr>
                      </a:br>
                      <a:r>
                        <a:rPr lang="en-US" sz="800">
                          <a:effectLst/>
                        </a:rPr>
                        <a:t>    public Set&lt;String&gt; actions(String token) {    		// </a:t>
                      </a:r>
                      <a:r>
                        <a:rPr lang="zh-CN" sz="800">
                          <a:effectLst/>
                        </a:rPr>
                        <a:t>获取全部的权限信息</a:t>
                      </a:r>
                      <a:r>
                        <a:rPr lang="en-US" sz="800">
                          <a:effectLst/>
                        </a:rPr>
                        <a:t/>
                      </a:r>
                      <a:br>
                        <a:rPr lang="en-US" sz="800">
                          <a:effectLst/>
                        </a:rPr>
                      </a:br>
                      <a:r>
                        <a:rPr lang="en-US" sz="800">
                          <a:effectLst/>
                        </a:rPr>
                        <a:t>        Jws&lt;Claims&gt; claims = this.tokenService.parseToken(token); // Token</a:t>
                      </a:r>
                      <a:r>
                        <a:rPr lang="zh-CN" sz="800">
                          <a:effectLst/>
                        </a:rPr>
                        <a:t>解析操作</a:t>
                      </a:r>
                      <a:r>
                        <a:rPr lang="en-US" sz="800">
                          <a:effectLst/>
                        </a:rPr>
                        <a:t/>
                      </a:r>
                      <a:br>
                        <a:rPr lang="en-US" sz="800">
                          <a:effectLst/>
                        </a:rPr>
                      </a:br>
                      <a:r>
                        <a:rPr lang="en-US" sz="800">
                          <a:effectLst/>
                        </a:rPr>
                        <a:t>        try {</a:t>
                      </a:r>
                      <a:br>
                        <a:rPr lang="en-US" sz="800">
                          <a:effectLst/>
                        </a:rPr>
                      </a:br>
                      <a:r>
                        <a:rPr lang="en-US" sz="800">
                          <a:effectLst/>
                        </a:rPr>
                        <a:t>            Map&lt;String, List&lt;String&gt;&gt; map = this.objectMapper.readValue(		claims.getBody().getSubject(), Map.class); // </a:t>
                      </a:r>
                      <a:r>
                        <a:rPr lang="zh-CN" sz="800">
                          <a:effectLst/>
                        </a:rPr>
                        <a:t>将主体数据转为</a:t>
                      </a:r>
                      <a:r>
                        <a:rPr lang="en-US" sz="800">
                          <a:effectLst/>
                        </a:rPr>
                        <a:t>Map</a:t>
                      </a:r>
                      <a:r>
                        <a:rPr lang="zh-CN" sz="800">
                          <a:effectLst/>
                        </a:rPr>
                        <a:t>集合</a:t>
                      </a:r>
                      <a:r>
                        <a:rPr lang="en-US" sz="800">
                          <a:effectLst/>
                        </a:rPr>
                        <a:t/>
                      </a:r>
                      <a:br>
                        <a:rPr lang="en-US" sz="800">
                          <a:effectLst/>
                        </a:rPr>
                      </a:br>
                      <a:r>
                        <a:rPr lang="en-US" sz="800">
                          <a:effectLst/>
                        </a:rPr>
                        <a:t>            Set&lt;String&gt; actions = new HashSet&lt;&gt;(); 		// </a:t>
                      </a:r>
                      <a:r>
                        <a:rPr lang="zh-CN" sz="800">
                          <a:effectLst/>
                        </a:rPr>
                        <a:t>保存权限集合</a:t>
                      </a:r>
                      <a:r>
                        <a:rPr lang="en-US" sz="800">
                          <a:effectLst/>
                        </a:rPr>
                        <a:t/>
                      </a:r>
                      <a:br>
                        <a:rPr lang="en-US" sz="800">
                          <a:effectLst/>
                        </a:rPr>
                      </a:br>
                      <a:r>
                        <a:rPr lang="en-US" sz="800">
                          <a:effectLst/>
                        </a:rPr>
                        <a:t>            actions.addAll(map.get("actions")); 		// </a:t>
                      </a:r>
                      <a:r>
                        <a:rPr lang="zh-CN" sz="800">
                          <a:effectLst/>
                        </a:rPr>
                        <a:t>保存权限数据</a:t>
                      </a:r>
                      <a:r>
                        <a:rPr lang="en-US" sz="800">
                          <a:effectLst/>
                        </a:rPr>
                        <a:t/>
                      </a:r>
                      <a:br>
                        <a:rPr lang="en-US" sz="800">
                          <a:effectLst/>
                        </a:rPr>
                      </a:br>
                      <a:r>
                        <a:rPr lang="en-US" sz="800">
                          <a:effectLst/>
                        </a:rPr>
                        <a:t>            return actions; 				// </a:t>
                      </a:r>
                      <a:r>
                        <a:rPr lang="zh-CN" sz="800">
                          <a:effectLst/>
                        </a:rPr>
                        <a:t>返回权限集合</a:t>
                      </a:r>
                      <a:r>
                        <a:rPr lang="en-US" sz="800">
                          <a:effectLst/>
                        </a:rPr>
                        <a:t/>
                      </a:r>
                      <a:br>
                        <a:rPr lang="en-US" sz="800">
                          <a:effectLst/>
                        </a:rPr>
                      </a:br>
                      <a:r>
                        <a:rPr lang="en-US" sz="800">
                          <a:effectLst/>
                        </a:rPr>
                        <a:t>        } catch (JsonProcessingException e) { return null; }</a:t>
                      </a:r>
                      <a:br>
                        <a:rPr lang="en-US" sz="800">
                          <a:effectLst/>
                        </a:rPr>
                      </a:br>
                      <a:r>
                        <a:rPr lang="en-US" sz="800">
                          <a:effectLst/>
                        </a:rPr>
                        <a:t>    }</a:t>
                      </a:r>
                      <a:br>
                        <a:rPr lang="en-US" sz="800">
                          <a:effectLst/>
                        </a:rPr>
                      </a:br>
                      <a:r>
                        <a:rPr lang="en-US" sz="800">
                          <a:effectLst/>
                        </a:rPr>
                        <a:t>    public String id(String token) { 			// </a:t>
                      </a:r>
                      <a:r>
                        <a:rPr lang="zh-CN" sz="800">
                          <a:effectLst/>
                        </a:rPr>
                        <a:t>获取</a:t>
                      </a:r>
                      <a:r>
                        <a:rPr lang="en-US" sz="800">
                          <a:effectLst/>
                        </a:rPr>
                        <a:t>ID</a:t>
                      </a:r>
                      <a:br>
                        <a:rPr lang="en-US" sz="800">
                          <a:effectLst/>
                        </a:rPr>
                      </a:br>
                      <a:r>
                        <a:rPr lang="en-US" sz="800">
                          <a:effectLst/>
                        </a:rPr>
                        <a:t>        Jws&lt;Claims&gt; claims = this.tokenService.parseToken(token); // Token</a:t>
                      </a:r>
                      <a:r>
                        <a:rPr lang="zh-CN" sz="800">
                          <a:effectLst/>
                        </a:rPr>
                        <a:t>解析操作</a:t>
                      </a:r>
                      <a:r>
                        <a:rPr lang="en-US" sz="800">
                          <a:effectLst/>
                        </a:rPr>
                        <a:t/>
                      </a:r>
                      <a:br>
                        <a:rPr lang="en-US" sz="800">
                          <a:effectLst/>
                        </a:rPr>
                      </a:br>
                      <a:r>
                        <a:rPr lang="en-US" sz="800">
                          <a:effectLst/>
                        </a:rPr>
                        <a:t>        return claims.getBody().getId();			// </a:t>
                      </a:r>
                      <a:r>
                        <a:rPr lang="zh-CN" sz="800">
                          <a:effectLst/>
                        </a:rPr>
                        <a:t>返回保存</a:t>
                      </a:r>
                      <a:r>
                        <a:rPr lang="en-US" sz="800">
                          <a:effectLst/>
                        </a:rPr>
                        <a:t>ID</a:t>
                      </a:r>
                      <a:br>
                        <a:rPr lang="en-US" sz="800">
                          <a:effectLst/>
                        </a:rPr>
                      </a:br>
                      <a:r>
                        <a:rPr lang="en-US" sz="800">
                          <a:effectLst/>
                        </a:rPr>
                        <a:t>    }</a:t>
                      </a:r>
                      <a:br>
                        <a:rPr lang="en-US" sz="800">
                          <a:effectLst/>
                        </a:rPr>
                      </a:br>
                      <a:r>
                        <a:rPr lang="en-US" sz="800">
                          <a:effectLst/>
                        </a:rPr>
                        <a:t>    public String getToken(HttpServletRequest request, String name) { // </a:t>
                      </a:r>
                      <a:r>
                        <a:rPr lang="zh-CN" sz="800">
                          <a:effectLst/>
                        </a:rPr>
                        <a:t>获取</a:t>
                      </a:r>
                      <a:r>
                        <a:rPr lang="en-US" sz="800">
                          <a:effectLst/>
                        </a:rPr>
                        <a:t>Token</a:t>
                      </a:r>
                      <a:r>
                        <a:rPr lang="zh-CN" sz="800">
                          <a:effectLst/>
                        </a:rPr>
                        <a:t>数据</a:t>
                      </a:r>
                      <a:r>
                        <a:rPr lang="en-US" sz="800">
                          <a:effectLst/>
                        </a:rPr>
                        <a:t/>
                      </a:r>
                      <a:br>
                        <a:rPr lang="en-US" sz="800">
                          <a:effectLst/>
                        </a:rPr>
                      </a:br>
                      <a:r>
                        <a:rPr lang="en-US" sz="800">
                          <a:effectLst/>
                        </a:rPr>
                        <a:t>        String token = request.getParameter(name); 		// </a:t>
                      </a:r>
                      <a:r>
                        <a:rPr lang="zh-CN" sz="800">
                          <a:effectLst/>
                        </a:rPr>
                        <a:t>通过参数获取</a:t>
                      </a:r>
                      <a:r>
                        <a:rPr lang="en-US" sz="800">
                          <a:effectLst/>
                        </a:rPr>
                        <a:t>Token</a:t>
                      </a:r>
                      <a:br>
                        <a:rPr lang="en-US" sz="800">
                          <a:effectLst/>
                        </a:rPr>
                      </a:br>
                      <a:r>
                        <a:rPr lang="en-US" sz="800">
                          <a:effectLst/>
                        </a:rPr>
                        <a:t>        if (token == null || "".equals(token)) {    		// </a:t>
                      </a:r>
                      <a:r>
                        <a:rPr lang="zh-CN" sz="800">
                          <a:effectLst/>
                        </a:rPr>
                        <a:t>没有接收到</a:t>
                      </a:r>
                      <a:r>
                        <a:rPr lang="en-US" sz="800">
                          <a:effectLst/>
                        </a:rPr>
                        <a:t>Token</a:t>
                      </a:r>
                      <a:br>
                        <a:rPr lang="en-US" sz="800">
                          <a:effectLst/>
                        </a:rPr>
                      </a:br>
                      <a:r>
                        <a:rPr lang="en-US" sz="800">
                          <a:effectLst/>
                        </a:rPr>
                        <a:t>            token = request.getHeader(name); 		// </a:t>
                      </a:r>
                      <a:r>
                        <a:rPr lang="zh-CN" sz="800">
                          <a:effectLst/>
                        </a:rPr>
                        <a:t>头信息接收</a:t>
                      </a:r>
                      <a:r>
                        <a:rPr lang="en-US" sz="800">
                          <a:effectLst/>
                        </a:rPr>
                        <a:t>Token</a:t>
                      </a:r>
                      <a:br>
                        <a:rPr lang="en-US" sz="800">
                          <a:effectLst/>
                        </a:rPr>
                      </a:br>
                      <a:r>
                        <a:rPr lang="en-US" sz="800">
                          <a:effectLst/>
                        </a:rPr>
                        <a:t>        }</a:t>
                      </a:r>
                      <a:br>
                        <a:rPr lang="en-US" sz="800">
                          <a:effectLst/>
                        </a:rPr>
                      </a:br>
                      <a:r>
                        <a:rPr lang="en-US" sz="800">
                          <a:effectLst/>
                        </a:rPr>
                        <a:t>        return token;</a:t>
                      </a:r>
                      <a:br>
                        <a:rPr lang="en-US" sz="800">
                          <a:effectLst/>
                        </a:rPr>
                      </a:br>
                      <a:r>
                        <a:rPr lang="en-US" sz="800">
                          <a:effectLst/>
                        </a:rPr>
                        <a:t>    }</a:t>
                      </a:r>
                      <a:br>
                        <a:rPr lang="en-US" sz="800">
                          <a:effectLst/>
                        </a:rPr>
                      </a:br>
                      <a:r>
                        <a:rPr lang="en-US" sz="800">
                          <a:effectLst/>
                        </a:rPr>
                        <a:t>}</a:t>
                      </a:r>
                      <a:endParaRPr lang="zh-CN" sz="8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8146" marR="58146" marT="0" marB="0"/>
                </a:tc>
                <a:extLst>
                  <a:ext uri="{0D108BD9-81ED-4DB2-BD59-A6C34878D82A}">
                    <a16:rowId xmlns:a16="http://schemas.microsoft.com/office/drawing/2014/main" val="6538996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90529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JWTAutoConfiguration</a:t>
            </a:r>
            <a:endParaRPr lang="zh-CN" altLang="en-US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/>
          </p:nvPr>
        </p:nvGraphicFramePr>
        <p:xfrm>
          <a:off x="205899" y="884449"/>
          <a:ext cx="11761734" cy="5728017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{5940675A-B579-460E-94D1-54222C63F5DA}</a:tableStyleId>
              </a:tblPr>
              <a:tblGrid>
                <a:gridCol w="11761734">
                  <a:extLst>
                    <a:ext uri="{9D8B030D-6E8A-4147-A177-3AD203B41FA5}">
                      <a16:colId xmlns:a16="http://schemas.microsoft.com/office/drawing/2014/main" val="2838043663"/>
                    </a:ext>
                  </a:extLst>
                </a:gridCol>
              </a:tblGrid>
              <a:tr h="5728017"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package com.yootk.jwt.autoconfig;</a:t>
                      </a:r>
                      <a:br>
                        <a:rPr lang="en-US" sz="1600">
                          <a:effectLst/>
                        </a:rPr>
                      </a:br>
                      <a:r>
                        <a:rPr lang="en-US" sz="1600">
                          <a:effectLst/>
                        </a:rPr>
                        <a:t>@Configuration  					// </a:t>
                      </a:r>
                      <a:r>
                        <a:rPr lang="zh-CN" sz="1600">
                          <a:effectLst/>
                        </a:rPr>
                        <a:t>启动配置类</a:t>
                      </a:r>
                      <a:r>
                        <a:rPr lang="en-US" sz="1600">
                          <a:effectLst/>
                        </a:rPr>
                        <a:t/>
                      </a:r>
                      <a:br>
                        <a:rPr lang="en-US" sz="1600">
                          <a:effectLst/>
                        </a:rPr>
                      </a:br>
                      <a:r>
                        <a:rPr lang="en-US" sz="1600">
                          <a:effectLst/>
                        </a:rPr>
                        <a:t>@EnableConfigurationProperties({JWTConfigProperties.class, 	EncryptConfigProperties.class})		// </a:t>
                      </a:r>
                      <a:r>
                        <a:rPr lang="zh-CN" sz="1600">
                          <a:effectLst/>
                        </a:rPr>
                        <a:t>启用属性配置</a:t>
                      </a:r>
                      <a:r>
                        <a:rPr lang="en-US" sz="1600">
                          <a:effectLst/>
                        </a:rPr>
                        <a:t/>
                      </a:r>
                      <a:br>
                        <a:rPr lang="en-US" sz="1600">
                          <a:effectLst/>
                        </a:rPr>
                      </a:br>
                      <a:r>
                        <a:rPr lang="en-US" sz="1600">
                          <a:effectLst/>
                        </a:rPr>
                        <a:t>public class JWTAutoConfiguration {		// </a:t>
                      </a:r>
                      <a:r>
                        <a:rPr lang="zh-CN" sz="1600">
                          <a:effectLst/>
                        </a:rPr>
                        <a:t>该类中的其他重复代码，略</a:t>
                      </a:r>
                      <a:r>
                        <a:rPr lang="en-US" sz="1600">
                          <a:effectLst/>
                        </a:rPr>
                        <a:t>...</a:t>
                      </a:r>
                      <a:br>
                        <a:rPr lang="en-US" sz="1600">
                          <a:effectLst/>
                        </a:rPr>
                      </a:br>
                      <a:r>
                        <a:rPr lang="en-US" sz="1600">
                          <a:effectLst/>
                        </a:rPr>
                        <a:t>    @Bean("memberDataService")			// </a:t>
                      </a:r>
                      <a:r>
                        <a:rPr lang="zh-CN" sz="1600">
                          <a:effectLst/>
                        </a:rPr>
                        <a:t>用户数据操作</a:t>
                      </a:r>
                      <a:r>
                        <a:rPr lang="en-US" sz="1600">
                          <a:effectLst/>
                        </a:rPr>
                        <a:t>Bean</a:t>
                      </a:r>
                      <a:br>
                        <a:rPr lang="en-US" sz="1600">
                          <a:effectLst/>
                        </a:rPr>
                      </a:br>
                      <a:r>
                        <a:rPr lang="en-US" sz="1600">
                          <a:effectLst/>
                        </a:rPr>
                        <a:t>    public JWTMemberDataService getMemberDataService() {</a:t>
                      </a:r>
                      <a:br>
                        <a:rPr lang="en-US" sz="1600">
                          <a:effectLst/>
                        </a:rPr>
                      </a:br>
                      <a:r>
                        <a:rPr lang="en-US" sz="1600">
                          <a:effectLst/>
                        </a:rPr>
                        <a:t>        return new JWTMemberDataService();</a:t>
                      </a:r>
                      <a:br>
                        <a:rPr lang="en-US" sz="1600">
                          <a:effectLst/>
                        </a:rPr>
                      </a:br>
                      <a:r>
                        <a:rPr lang="en-US" sz="1600">
                          <a:effectLst/>
                        </a:rPr>
                        <a:t>    }</a:t>
                      </a:r>
                      <a:br>
                        <a:rPr lang="en-US" sz="1600">
                          <a:effectLst/>
                        </a:rPr>
                      </a:br>
                      <a:r>
                        <a:rPr lang="en-US" sz="1600">
                          <a:effectLst/>
                        </a:rPr>
                        <a:t>}</a:t>
                      </a:r>
                      <a:endParaRPr lang="zh-CN" sz="16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16663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94346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JWTCheckToken</a:t>
            </a:r>
            <a:r>
              <a:rPr lang="zh-CN" altLang="en-US" smtClean="0"/>
              <a:t>注解</a:t>
            </a:r>
            <a:endParaRPr lang="zh-CN" altLang="en-US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/>
          </p:nvPr>
        </p:nvGraphicFramePr>
        <p:xfrm>
          <a:off x="218598" y="849087"/>
          <a:ext cx="11706701" cy="5763380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{5940675A-B579-460E-94D1-54222C63F5DA}</a:tableStyleId>
              </a:tblPr>
              <a:tblGrid>
                <a:gridCol w="11706701">
                  <a:extLst>
                    <a:ext uri="{9D8B030D-6E8A-4147-A177-3AD203B41FA5}">
                      <a16:colId xmlns:a16="http://schemas.microsoft.com/office/drawing/2014/main" val="2669382959"/>
                    </a:ext>
                  </a:extLst>
                </a:gridCol>
              </a:tblGrid>
              <a:tr h="5763380"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package com.yootk.jwt.annotation;</a:t>
                      </a:r>
                      <a:br>
                        <a:rPr lang="en-US" sz="1600">
                          <a:effectLst/>
                        </a:rPr>
                      </a:br>
                      <a:r>
                        <a:rPr lang="en-US" sz="1600">
                          <a:effectLst/>
                        </a:rPr>
                        <a:t>@Target({ElementType.METHOD}) 				// </a:t>
                      </a:r>
                      <a:r>
                        <a:rPr lang="zh-CN" sz="1600">
                          <a:effectLst/>
                        </a:rPr>
                        <a:t>类和方法上使用</a:t>
                      </a:r>
                      <a:r>
                        <a:rPr lang="en-US" sz="1600">
                          <a:effectLst/>
                        </a:rPr>
                        <a:t/>
                      </a:r>
                      <a:br>
                        <a:rPr lang="en-US" sz="1600">
                          <a:effectLst/>
                        </a:rPr>
                      </a:br>
                      <a:r>
                        <a:rPr lang="en-US" sz="1600">
                          <a:effectLst/>
                        </a:rPr>
                        <a:t>@Retention(RetentionPolicy.RUNTIME) 			// </a:t>
                      </a:r>
                      <a:r>
                        <a:rPr lang="zh-CN" sz="1600">
                          <a:effectLst/>
                        </a:rPr>
                        <a:t>运行时生效</a:t>
                      </a:r>
                      <a:r>
                        <a:rPr lang="en-US" sz="1600">
                          <a:effectLst/>
                        </a:rPr>
                        <a:t/>
                      </a:r>
                      <a:br>
                        <a:rPr lang="en-US" sz="1600">
                          <a:effectLst/>
                        </a:rPr>
                      </a:br>
                      <a:r>
                        <a:rPr lang="en-US" sz="1600">
                          <a:effectLst/>
                        </a:rPr>
                        <a:t>public @interface JWTCheckToken {</a:t>
                      </a:r>
                      <a:br>
                        <a:rPr lang="en-US" sz="1600">
                          <a:effectLst/>
                        </a:rPr>
                      </a:br>
                      <a:r>
                        <a:rPr lang="en-US" sz="1600">
                          <a:effectLst/>
                        </a:rPr>
                        <a:t>    boolean required() default true; 			// </a:t>
                      </a:r>
                      <a:r>
                        <a:rPr lang="zh-CN" sz="1600">
                          <a:effectLst/>
                        </a:rPr>
                        <a:t>启用配置</a:t>
                      </a:r>
                      <a:r>
                        <a:rPr lang="en-US" sz="1600">
                          <a:effectLst/>
                        </a:rPr>
                        <a:t/>
                      </a:r>
                      <a:br>
                        <a:rPr lang="en-US" sz="1600">
                          <a:effectLst/>
                        </a:rPr>
                      </a:br>
                      <a:r>
                        <a:rPr lang="en-US" sz="1600">
                          <a:effectLst/>
                        </a:rPr>
                        <a:t>    String role() default ""; 				// </a:t>
                      </a:r>
                      <a:r>
                        <a:rPr lang="zh-CN" sz="1600">
                          <a:effectLst/>
                        </a:rPr>
                        <a:t>角色检查（二选一）</a:t>
                      </a:r>
                      <a:r>
                        <a:rPr lang="en-US" sz="1600">
                          <a:effectLst/>
                        </a:rPr>
                        <a:t/>
                      </a:r>
                      <a:br>
                        <a:rPr lang="en-US" sz="1600">
                          <a:effectLst/>
                        </a:rPr>
                      </a:br>
                      <a:r>
                        <a:rPr lang="en-US" sz="1600">
                          <a:effectLst/>
                        </a:rPr>
                        <a:t>    String action() default ""; 				// </a:t>
                      </a:r>
                      <a:r>
                        <a:rPr lang="zh-CN" sz="1600">
                          <a:effectLst/>
                        </a:rPr>
                        <a:t>权限检查（二选一）</a:t>
                      </a:r>
                      <a:r>
                        <a:rPr lang="en-US" sz="1600">
                          <a:effectLst/>
                        </a:rPr>
                        <a:t/>
                      </a:r>
                      <a:br>
                        <a:rPr lang="en-US" sz="1600">
                          <a:effectLst/>
                        </a:rPr>
                      </a:br>
                      <a:r>
                        <a:rPr lang="en-US" sz="1600">
                          <a:effectLst/>
                        </a:rPr>
                        <a:t>}</a:t>
                      </a:r>
                      <a:endParaRPr lang="zh-CN" sz="16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316986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77431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DeptAction</a:t>
            </a:r>
            <a:endParaRPr lang="zh-CN" altLang="en-US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/>
          </p:nvPr>
        </p:nvGraphicFramePr>
        <p:xfrm>
          <a:off x="197433" y="849086"/>
          <a:ext cx="11732100" cy="5818413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{5940675A-B579-460E-94D1-54222C63F5DA}</a:tableStyleId>
              </a:tblPr>
              <a:tblGrid>
                <a:gridCol w="11732100">
                  <a:extLst>
                    <a:ext uri="{9D8B030D-6E8A-4147-A177-3AD203B41FA5}">
                      <a16:colId xmlns:a16="http://schemas.microsoft.com/office/drawing/2014/main" val="163045130"/>
                    </a:ext>
                  </a:extLst>
                </a:gridCol>
              </a:tblGrid>
              <a:tr h="5818413">
                <a:tc>
                  <a:txBody>
                    <a:bodyPr/>
                    <a:lstStyle/>
                    <a:p>
                      <a:r>
                        <a:rPr lang="en-US" sz="1800">
                          <a:effectLst/>
                        </a:rPr>
                        <a:t>package com.yootk.provider.action;</a:t>
                      </a:r>
                      <a:br>
                        <a:rPr lang="en-US" sz="1800">
                          <a:effectLst/>
                        </a:rPr>
                      </a:br>
                      <a:r>
                        <a:rPr lang="en-US" sz="1800">
                          <a:effectLst/>
                        </a:rPr>
                        <a:t>public class DeptAction {</a:t>
                      </a:r>
                      <a:br>
                        <a:rPr lang="en-US" sz="1800">
                          <a:effectLst/>
                        </a:rPr>
                      </a:br>
                      <a:r>
                        <a:rPr lang="en-US" sz="1800">
                          <a:effectLst/>
                        </a:rPr>
                        <a:t>    // </a:t>
                      </a:r>
                      <a:r>
                        <a:rPr lang="zh-CN" sz="1800">
                          <a:effectLst/>
                        </a:rPr>
                        <a:t>本次只修改两个操作方法的注解定义，其他重复代码略</a:t>
                      </a:r>
                      <a:r>
                        <a:rPr lang="en-US" sz="1800">
                          <a:effectLst/>
                        </a:rPr>
                        <a:t>…</a:t>
                      </a:r>
                      <a:br>
                        <a:rPr lang="en-US" sz="1800">
                          <a:effectLst/>
                        </a:rPr>
                      </a:br>
                      <a:r>
                        <a:rPr lang="en-US" sz="1800">
                          <a:effectLst/>
                        </a:rPr>
                        <a:t>    @JWTCheckToken(role = "dept") 				// </a:t>
                      </a:r>
                      <a:r>
                        <a:rPr lang="zh-CN" sz="1800">
                          <a:effectLst/>
                        </a:rPr>
                        <a:t>角色检查</a:t>
                      </a:r>
                      <a:r>
                        <a:rPr lang="en-US" sz="1800">
                          <a:effectLst/>
                        </a:rPr>
                        <a:t/>
                      </a:r>
                      <a:br>
                        <a:rPr lang="en-US" sz="1800">
                          <a:effectLst/>
                        </a:rPr>
                      </a:br>
                      <a:r>
                        <a:rPr lang="en-US" sz="1800">
                          <a:effectLst/>
                        </a:rPr>
                        <a:t>    public Object get(@PathVariable("id") long id) { … }</a:t>
                      </a:r>
                      <a:br>
                        <a:rPr lang="en-US" sz="1800">
                          <a:effectLst/>
                        </a:rPr>
                      </a:br>
                      <a:r>
                        <a:rPr lang="en-US" sz="1800">
                          <a:effectLst/>
                        </a:rPr>
                        <a:t>    @JWTCheckToken(action = "dept:list") 			// </a:t>
                      </a:r>
                      <a:r>
                        <a:rPr lang="zh-CN" sz="1800">
                          <a:effectLst/>
                        </a:rPr>
                        <a:t>权限检查</a:t>
                      </a:r>
                      <a:r>
                        <a:rPr lang="en-US" sz="1800">
                          <a:effectLst/>
                        </a:rPr>
                        <a:t/>
                      </a:r>
                      <a:br>
                        <a:rPr lang="en-US" sz="1800">
                          <a:effectLst/>
                        </a:rPr>
                      </a:br>
                      <a:r>
                        <a:rPr lang="en-US" sz="1800">
                          <a:effectLst/>
                        </a:rPr>
                        <a:t>    public Object list() { … }</a:t>
                      </a:r>
                      <a:br>
                        <a:rPr lang="en-US" sz="1800">
                          <a:effectLst/>
                        </a:rPr>
                      </a:br>
                      <a:r>
                        <a:rPr lang="en-US" sz="1800">
                          <a:effectLst/>
                        </a:rPr>
                        <a:t>}</a:t>
                      </a:r>
                      <a:endParaRPr lang="zh-CN" sz="18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51270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13703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JWTCheckToken</a:t>
            </a:r>
            <a:r>
              <a:rPr lang="zh-CN" altLang="zh-CN"/>
              <a:t>注</a:t>
            </a:r>
            <a:r>
              <a:rPr lang="zh-CN" altLang="zh-CN" smtClean="0"/>
              <a:t>解</a:t>
            </a:r>
            <a:r>
              <a:rPr lang="zh-CN" altLang="en-US" smtClean="0"/>
              <a:t>检查</a:t>
            </a:r>
            <a:endParaRPr lang="zh-CN" altLang="en-US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/>
          </p:nvPr>
        </p:nvGraphicFramePr>
        <p:xfrm>
          <a:off x="220133" y="711724"/>
          <a:ext cx="11705167" cy="5974080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{5940675A-B579-460E-94D1-54222C63F5DA}</a:tableStyleId>
              </a:tblPr>
              <a:tblGrid>
                <a:gridCol w="11705167">
                  <a:extLst>
                    <a:ext uri="{9D8B030D-6E8A-4147-A177-3AD203B41FA5}">
                      <a16:colId xmlns:a16="http://schemas.microsoft.com/office/drawing/2014/main" val="2548014672"/>
                    </a:ext>
                  </a:extLst>
                </a:gridCol>
              </a:tblGrid>
              <a:tr h="5930900">
                <a:tc>
                  <a:txBody>
                    <a:bodyPr/>
                    <a:lstStyle/>
                    <a:p>
                      <a:r>
                        <a:rPr lang="en-US" sz="800">
                          <a:effectLst/>
                        </a:rPr>
                        <a:t>package com.yootk.provider.interceptor;</a:t>
                      </a:r>
                      <a:br>
                        <a:rPr lang="en-US" sz="800">
                          <a:effectLst/>
                        </a:rPr>
                      </a:br>
                      <a:r>
                        <a:rPr lang="en-US" sz="800">
                          <a:effectLst/>
                        </a:rPr>
                        <a:t>public class JWTAuthorizeInterceptor implements HandlerInterceptor {</a:t>
                      </a:r>
                      <a:br>
                        <a:rPr lang="en-US" sz="800">
                          <a:effectLst/>
                        </a:rPr>
                      </a:br>
                      <a:r>
                        <a:rPr lang="en-US" sz="800">
                          <a:effectLst/>
                        </a:rPr>
                        <a:t>    private static final String TOKEN_NAME = "yootk-token"; 	// Token</a:t>
                      </a:r>
                      <a:r>
                        <a:rPr lang="zh-CN" sz="800">
                          <a:effectLst/>
                        </a:rPr>
                        <a:t>参数名称</a:t>
                      </a:r>
                      <a:r>
                        <a:rPr lang="en-US" sz="800">
                          <a:effectLst/>
                        </a:rPr>
                        <a:t/>
                      </a:r>
                      <a:br>
                        <a:rPr lang="en-US" sz="800">
                          <a:effectLst/>
                        </a:rPr>
                      </a:br>
                      <a:r>
                        <a:rPr lang="en-US" sz="800">
                          <a:effectLst/>
                        </a:rPr>
                        <a:t>    @Autowired</a:t>
                      </a:r>
                      <a:br>
                        <a:rPr lang="en-US" sz="800">
                          <a:effectLst/>
                        </a:rPr>
                      </a:br>
                      <a:r>
                        <a:rPr lang="en-US" sz="800">
                          <a:effectLst/>
                        </a:rPr>
                        <a:t>    private JWTMemberDataService memberDataService; 	// </a:t>
                      </a:r>
                      <a:r>
                        <a:rPr lang="zh-CN" sz="800">
                          <a:effectLst/>
                        </a:rPr>
                        <a:t>用户数据操作</a:t>
                      </a:r>
                      <a:r>
                        <a:rPr lang="en-US" sz="800">
                          <a:effectLst/>
                        </a:rPr>
                        <a:t/>
                      </a:r>
                      <a:br>
                        <a:rPr lang="en-US" sz="800">
                          <a:effectLst/>
                        </a:rPr>
                      </a:br>
                      <a:r>
                        <a:rPr lang="en-US" sz="800">
                          <a:effectLst/>
                        </a:rPr>
                        <a:t>    @Autowired</a:t>
                      </a:r>
                      <a:br>
                        <a:rPr lang="en-US" sz="800">
                          <a:effectLst/>
                        </a:rPr>
                      </a:br>
                      <a:r>
                        <a:rPr lang="en-US" sz="800">
                          <a:effectLst/>
                        </a:rPr>
                        <a:t>    private ITokenService tokenService; 			// Token</a:t>
                      </a:r>
                      <a:r>
                        <a:rPr lang="zh-CN" sz="800">
                          <a:effectLst/>
                        </a:rPr>
                        <a:t>数据操作</a:t>
                      </a:r>
                      <a:r>
                        <a:rPr lang="en-US" sz="800">
                          <a:effectLst/>
                        </a:rPr>
                        <a:t/>
                      </a:r>
                      <a:br>
                        <a:rPr lang="en-US" sz="800">
                          <a:effectLst/>
                        </a:rPr>
                      </a:br>
                      <a:r>
                        <a:rPr lang="en-US" sz="800">
                          <a:effectLst/>
                        </a:rPr>
                        <a:t>    @Override</a:t>
                      </a:r>
                      <a:br>
                        <a:rPr lang="en-US" sz="800">
                          <a:effectLst/>
                        </a:rPr>
                      </a:br>
                      <a:r>
                        <a:rPr lang="en-US" sz="800">
                          <a:effectLst/>
                        </a:rPr>
                        <a:t>    public boolean preHandle(HttpServletRequest request, HttpServletResponse response, 		Object handler) throws Exception {</a:t>
                      </a:r>
                      <a:br>
                        <a:rPr lang="en-US" sz="800">
                          <a:effectLst/>
                        </a:rPr>
                      </a:br>
                      <a:r>
                        <a:rPr lang="en-US" sz="800">
                          <a:effectLst/>
                        </a:rPr>
                        <a:t>        boolean flag = true; 				// </a:t>
                      </a:r>
                      <a:r>
                        <a:rPr lang="zh-CN" sz="800">
                          <a:effectLst/>
                        </a:rPr>
                        <a:t>拦截标记</a:t>
                      </a:r>
                      <a:r>
                        <a:rPr lang="en-US" sz="800">
                          <a:effectLst/>
                        </a:rPr>
                        <a:t/>
                      </a:r>
                      <a:br>
                        <a:rPr lang="en-US" sz="800">
                          <a:effectLst/>
                        </a:rPr>
                      </a:br>
                      <a:r>
                        <a:rPr lang="en-US" sz="800">
                          <a:effectLst/>
                        </a:rPr>
                        <a:t>        if (!(handler instanceof HandlerMethod)) { 		// </a:t>
                      </a:r>
                      <a:r>
                        <a:rPr lang="zh-CN" sz="800">
                          <a:effectLst/>
                        </a:rPr>
                        <a:t>类型不匹配</a:t>
                      </a:r>
                      <a:r>
                        <a:rPr lang="en-US" sz="800">
                          <a:effectLst/>
                        </a:rPr>
                        <a:t/>
                      </a:r>
                      <a:br>
                        <a:rPr lang="en-US" sz="800">
                          <a:effectLst/>
                        </a:rPr>
                      </a:br>
                      <a:r>
                        <a:rPr lang="en-US" sz="800">
                          <a:effectLst/>
                        </a:rPr>
                        <a:t>            return flag; 					// </a:t>
                      </a:r>
                      <a:r>
                        <a:rPr lang="zh-CN" sz="800">
                          <a:effectLst/>
                        </a:rPr>
                        <a:t>不拦截</a:t>
                      </a:r>
                      <a:r>
                        <a:rPr lang="en-US" sz="800">
                          <a:effectLst/>
                        </a:rPr>
                        <a:t/>
                      </a:r>
                      <a:br>
                        <a:rPr lang="en-US" sz="800">
                          <a:effectLst/>
                        </a:rPr>
                      </a:br>
                      <a:r>
                        <a:rPr lang="en-US" sz="800">
                          <a:effectLst/>
                        </a:rPr>
                        <a:t>        }</a:t>
                      </a:r>
                      <a:br>
                        <a:rPr lang="en-US" sz="800">
                          <a:effectLst/>
                        </a:rPr>
                      </a:br>
                      <a:r>
                        <a:rPr lang="en-US" sz="800">
                          <a:effectLst/>
                        </a:rPr>
                        <a:t>        HandlerMethod handlerMethod = (HandlerMethod) handler; // </a:t>
                      </a:r>
                      <a:r>
                        <a:rPr lang="zh-CN" sz="800">
                          <a:effectLst/>
                        </a:rPr>
                        <a:t>获取操作方法对象</a:t>
                      </a:r>
                      <a:r>
                        <a:rPr lang="en-US" sz="800">
                          <a:effectLst/>
                        </a:rPr>
                        <a:t/>
                      </a:r>
                      <a:br>
                        <a:rPr lang="en-US" sz="800">
                          <a:effectLst/>
                        </a:rPr>
                      </a:br>
                      <a:r>
                        <a:rPr lang="en-US" sz="800">
                          <a:effectLst/>
                        </a:rPr>
                        <a:t>        Method method = handlerMethod.getMethod();        	// </a:t>
                      </a:r>
                      <a:r>
                        <a:rPr lang="zh-CN" sz="800">
                          <a:effectLst/>
                        </a:rPr>
                        <a:t>获取操作方法</a:t>
                      </a:r>
                      <a:r>
                        <a:rPr lang="en-US" sz="800">
                          <a:effectLst/>
                        </a:rPr>
                        <a:t/>
                      </a:r>
                      <a:br>
                        <a:rPr lang="en-US" sz="800">
                          <a:effectLst/>
                        </a:rPr>
                      </a:br>
                      <a:r>
                        <a:rPr lang="en-US" sz="800">
                          <a:effectLst/>
                        </a:rPr>
                        <a:t>        if (method.isAnnotationPresent(JWTCheckToken.class)) {  // </a:t>
                      </a:r>
                      <a:r>
                        <a:rPr lang="zh-CN" sz="800">
                          <a:effectLst/>
                        </a:rPr>
                        <a:t>是否存在指定注解</a:t>
                      </a:r>
                      <a:r>
                        <a:rPr lang="en-US" sz="800">
                          <a:effectLst/>
                        </a:rPr>
                        <a:t/>
                      </a:r>
                      <a:br>
                        <a:rPr lang="en-US" sz="800">
                          <a:effectLst/>
                        </a:rPr>
                      </a:br>
                      <a:r>
                        <a:rPr lang="en-US" sz="800">
                          <a:effectLst/>
                        </a:rPr>
                        <a:t>            response.setCharacterEncoding("UTF-8"); 		// </a:t>
                      </a:r>
                      <a:r>
                        <a:rPr lang="zh-CN" sz="800">
                          <a:effectLst/>
                        </a:rPr>
                        <a:t>响应编码</a:t>
                      </a:r>
                      <a:r>
                        <a:rPr lang="en-US" sz="800">
                          <a:effectLst/>
                        </a:rPr>
                        <a:t/>
                      </a:r>
                      <a:br>
                        <a:rPr lang="en-US" sz="800">
                          <a:effectLst/>
                        </a:rPr>
                      </a:br>
                      <a:r>
                        <a:rPr lang="en-US" sz="800">
                          <a:effectLst/>
                        </a:rPr>
                        <a:t>            response.setContentType("application/json; charset=utf-8"); // </a:t>
                      </a:r>
                      <a:r>
                        <a:rPr lang="zh-CN" sz="800">
                          <a:effectLst/>
                        </a:rPr>
                        <a:t>响应类型</a:t>
                      </a:r>
                      <a:r>
                        <a:rPr lang="en-US" sz="800">
                          <a:effectLst/>
                        </a:rPr>
                        <a:t/>
                      </a:r>
                      <a:br>
                        <a:rPr lang="en-US" sz="800">
                          <a:effectLst/>
                        </a:rPr>
                      </a:br>
                      <a:r>
                        <a:rPr lang="en-US" sz="800">
                          <a:effectLst/>
                        </a:rPr>
                        <a:t>            JWTCheckToken checkToken = </a:t>
                      </a:r>
                      <a:r>
                        <a:rPr lang="en-US" sz="800" smtClean="0">
                          <a:effectLst/>
                        </a:rPr>
                        <a:t>method.getAnnotation(JWTCheckToken.class</a:t>
                      </a:r>
                      <a:r>
                        <a:rPr lang="en-US" sz="800">
                          <a:effectLst/>
                        </a:rPr>
                        <a:t>); 		// </a:t>
                      </a:r>
                      <a:r>
                        <a:rPr lang="zh-CN" sz="800">
                          <a:effectLst/>
                        </a:rPr>
                        <a:t>获取方法定义的指定注解</a:t>
                      </a:r>
                      <a:r>
                        <a:rPr lang="en-US" sz="800">
                          <a:effectLst/>
                        </a:rPr>
                        <a:t/>
                      </a:r>
                      <a:br>
                        <a:rPr lang="en-US" sz="800">
                          <a:effectLst/>
                        </a:rPr>
                      </a:br>
                      <a:r>
                        <a:rPr lang="en-US" sz="800">
                          <a:effectLst/>
                        </a:rPr>
                        <a:t>            if (checkToken.required()) {            		// </a:t>
                      </a:r>
                      <a:r>
                        <a:rPr lang="zh-CN" sz="800">
                          <a:effectLst/>
                        </a:rPr>
                        <a:t>检测状态，默认为</a:t>
                      </a:r>
                      <a:r>
                        <a:rPr lang="en-US" sz="800">
                          <a:effectLst/>
                        </a:rPr>
                        <a:t>true</a:t>
                      </a:r>
                      <a:br>
                        <a:rPr lang="en-US" sz="800">
                          <a:effectLst/>
                        </a:rPr>
                      </a:br>
                      <a:r>
                        <a:rPr lang="en-US" sz="800">
                          <a:effectLst/>
                        </a:rPr>
                        <a:t>                String token = this.memberDataService.getToken(request, TOKEN_NAME);</a:t>
                      </a:r>
                      <a:br>
                        <a:rPr lang="en-US" sz="800">
                          <a:effectLst/>
                        </a:rPr>
                      </a:br>
                      <a:r>
                        <a:rPr lang="en-US" sz="800">
                          <a:effectLst/>
                        </a:rPr>
                        <a:t>                if (!StringUtils.hasLength(token)) {    	// </a:t>
                      </a:r>
                      <a:r>
                        <a:rPr lang="zh-CN" sz="800">
                          <a:effectLst/>
                        </a:rPr>
                        <a:t>没有</a:t>
                      </a:r>
                      <a:r>
                        <a:rPr lang="en-US" sz="800">
                          <a:effectLst/>
                        </a:rPr>
                        <a:t>Token</a:t>
                      </a:r>
                      <a:r>
                        <a:rPr lang="zh-CN" sz="800">
                          <a:effectLst/>
                        </a:rPr>
                        <a:t>数据</a:t>
                      </a:r>
                      <a:r>
                        <a:rPr lang="en-US" sz="800">
                          <a:effectLst/>
                        </a:rPr>
                        <a:t/>
                      </a:r>
                      <a:br>
                        <a:rPr lang="en-US" sz="800">
                          <a:effectLst/>
                        </a:rPr>
                      </a:br>
                      <a:r>
                        <a:rPr lang="en-US" sz="800">
                          <a:effectLst/>
                        </a:rPr>
                        <a:t>                    flag = false; 				// </a:t>
                      </a:r>
                      <a:r>
                        <a:rPr lang="zh-CN" sz="800">
                          <a:effectLst/>
                        </a:rPr>
                        <a:t>不允许访问</a:t>
                      </a:r>
                      <a:r>
                        <a:rPr lang="en-US" sz="800">
                          <a:effectLst/>
                        </a:rPr>
                        <a:t/>
                      </a:r>
                      <a:br>
                        <a:rPr lang="en-US" sz="800">
                          <a:effectLst/>
                        </a:rPr>
                      </a:br>
                      <a:r>
                        <a:rPr lang="en-US" sz="800">
                          <a:effectLst/>
                        </a:rPr>
                        <a:t>                    response.getWriter().println(JWTResponseCode.NO_AUTH_CODE); // </a:t>
                      </a:r>
                      <a:r>
                        <a:rPr lang="zh-CN" sz="800">
                          <a:effectLst/>
                        </a:rPr>
                        <a:t>错误响应</a:t>
                      </a:r>
                      <a:r>
                        <a:rPr lang="en-US" sz="800">
                          <a:effectLst/>
                        </a:rPr>
                        <a:t/>
                      </a:r>
                      <a:br>
                        <a:rPr lang="en-US" sz="800">
                          <a:effectLst/>
                        </a:rPr>
                      </a:br>
                      <a:r>
                        <a:rPr lang="en-US" sz="800">
                          <a:effectLst/>
                        </a:rPr>
                        <a:t>                } else {    					// Token</a:t>
                      </a:r>
                      <a:r>
                        <a:rPr lang="zh-CN" sz="800">
                          <a:effectLst/>
                        </a:rPr>
                        <a:t>存在</a:t>
                      </a:r>
                      <a:r>
                        <a:rPr lang="en-US" sz="800">
                          <a:effectLst/>
                        </a:rPr>
                        <a:t/>
                      </a:r>
                      <a:br>
                        <a:rPr lang="en-US" sz="800">
                          <a:effectLst/>
                        </a:rPr>
                      </a:br>
                      <a:r>
                        <a:rPr lang="en-US" sz="800">
                          <a:effectLst/>
                        </a:rPr>
                        <a:t>                    if (!this.tokenService.verifyToken(token)) { // Token</a:t>
                      </a:r>
                      <a:r>
                        <a:rPr lang="zh-CN" sz="800">
                          <a:effectLst/>
                        </a:rPr>
                        <a:t>校验失败</a:t>
                      </a:r>
                      <a:r>
                        <a:rPr lang="en-US" sz="800">
                          <a:effectLst/>
                        </a:rPr>
                        <a:t/>
                      </a:r>
                      <a:br>
                        <a:rPr lang="en-US" sz="800">
                          <a:effectLst/>
                        </a:rPr>
                      </a:br>
                      <a:r>
                        <a:rPr lang="en-US" sz="800">
                          <a:effectLst/>
                        </a:rPr>
                        <a:t>                        flag = false; 				// </a:t>
                      </a:r>
                      <a:r>
                        <a:rPr lang="zh-CN" sz="800">
                          <a:effectLst/>
                        </a:rPr>
                        <a:t>不允许访问</a:t>
                      </a:r>
                      <a:r>
                        <a:rPr lang="en-US" sz="800">
                          <a:effectLst/>
                        </a:rPr>
                        <a:t>                        response.getWriter().println(	</a:t>
                      </a:r>
                      <a:r>
                        <a:rPr lang="en-US" sz="800" smtClean="0">
                          <a:effectLst/>
                        </a:rPr>
                        <a:t>JWTResponseCode.TOKEN_TIMEOUT_CODE</a:t>
                      </a:r>
                      <a:r>
                        <a:rPr lang="en-US" sz="800">
                          <a:effectLst/>
                        </a:rPr>
                        <a:t>); // </a:t>
                      </a:r>
                      <a:r>
                        <a:rPr lang="zh-CN" sz="800">
                          <a:effectLst/>
                        </a:rPr>
                        <a:t>错误响应</a:t>
                      </a:r>
                      <a:r>
                        <a:rPr lang="en-US" sz="800">
                          <a:effectLst/>
                        </a:rPr>
                        <a:t/>
                      </a:r>
                      <a:br>
                        <a:rPr lang="en-US" sz="800">
                          <a:effectLst/>
                        </a:rPr>
                      </a:br>
                      <a:r>
                        <a:rPr lang="en-US" sz="800">
                          <a:effectLst/>
                        </a:rPr>
                        <a:t>                    } else { 				// Token</a:t>
                      </a:r>
                      <a:r>
                        <a:rPr lang="zh-CN" sz="800">
                          <a:effectLst/>
                        </a:rPr>
                        <a:t>校验成功</a:t>
                      </a:r>
                      <a:r>
                        <a:rPr lang="en-US" sz="800">
                          <a:effectLst/>
                        </a:rPr>
                        <a:t/>
                      </a:r>
                      <a:br>
                        <a:rPr lang="en-US" sz="800">
                          <a:effectLst/>
                        </a:rPr>
                      </a:br>
                      <a:r>
                        <a:rPr lang="en-US" sz="800">
                          <a:effectLst/>
                        </a:rPr>
                        <a:t>                        if (!(checkToken.role() == null || 			"".equals(checkToken.role()))) {	// </a:t>
                      </a:r>
                      <a:r>
                        <a:rPr lang="zh-CN" sz="800">
                          <a:effectLst/>
                        </a:rPr>
                        <a:t>需要进行角色校验</a:t>
                      </a:r>
                      <a:r>
                        <a:rPr lang="en-US" sz="800">
                          <a:effectLst/>
                        </a:rPr>
                        <a:t/>
                      </a:r>
                      <a:br>
                        <a:rPr lang="en-US" sz="800">
                          <a:effectLst/>
                        </a:rPr>
                      </a:br>
                      <a:r>
                        <a:rPr lang="en-US" sz="800">
                          <a:effectLst/>
                        </a:rPr>
                        <a:t>                            if (this.memberDataService.roles(token)			.contains(checkToken.role())) {	// </a:t>
                      </a:r>
                      <a:r>
                        <a:rPr lang="zh-CN" sz="800">
                          <a:effectLst/>
                        </a:rPr>
                        <a:t>拥有此角色</a:t>
                      </a:r>
                      <a:r>
                        <a:rPr lang="en-US" sz="800">
                          <a:effectLst/>
                        </a:rPr>
                        <a:t/>
                      </a:r>
                      <a:br>
                        <a:rPr lang="en-US" sz="800">
                          <a:effectLst/>
                        </a:rPr>
                      </a:br>
                      <a:r>
                        <a:rPr lang="en-US" sz="800">
                          <a:effectLst/>
                        </a:rPr>
                        <a:t>                                flag = true; 			// </a:t>
                      </a:r>
                      <a:r>
                        <a:rPr lang="zh-CN" sz="800">
                          <a:effectLst/>
                        </a:rPr>
                        <a:t>允许访问</a:t>
                      </a:r>
                      <a:r>
                        <a:rPr lang="en-US" sz="800">
                          <a:effectLst/>
                        </a:rPr>
                        <a:t/>
                      </a:r>
                      <a:br>
                        <a:rPr lang="en-US" sz="800">
                          <a:effectLst/>
                        </a:rPr>
                      </a:br>
                      <a:r>
                        <a:rPr lang="en-US" sz="800">
                          <a:effectLst/>
                        </a:rPr>
                        <a:t>                            } else {</a:t>
                      </a:r>
                      <a:br>
                        <a:rPr lang="en-US" sz="800">
                          <a:effectLst/>
                        </a:rPr>
                      </a:br>
                      <a:r>
                        <a:rPr lang="en-US" sz="800">
                          <a:effectLst/>
                        </a:rPr>
                        <a:t>                                response.getWriter().println(				JWTResponseCode.NO_AUTH_CODE); 	// </a:t>
                      </a:r>
                      <a:r>
                        <a:rPr lang="zh-CN" sz="800">
                          <a:effectLst/>
                        </a:rPr>
                        <a:t>错误响应</a:t>
                      </a:r>
                      <a:r>
                        <a:rPr lang="en-US" sz="800">
                          <a:effectLst/>
                        </a:rPr>
                        <a:t/>
                      </a:r>
                      <a:br>
                        <a:rPr lang="en-US" sz="800">
                          <a:effectLst/>
                        </a:rPr>
                      </a:br>
                      <a:r>
                        <a:rPr lang="en-US" sz="800">
                          <a:effectLst/>
                        </a:rPr>
                        <a:t>                                flag = false; 			// </a:t>
                      </a:r>
                      <a:r>
                        <a:rPr lang="zh-CN" sz="800">
                          <a:effectLst/>
                        </a:rPr>
                        <a:t>不允许访问</a:t>
                      </a:r>
                      <a:r>
                        <a:rPr lang="en-US" sz="800">
                          <a:effectLst/>
                        </a:rPr>
                        <a:t/>
                      </a:r>
                      <a:br>
                        <a:rPr lang="en-US" sz="800">
                          <a:effectLst/>
                        </a:rPr>
                      </a:br>
                      <a:r>
                        <a:rPr lang="en-US" sz="800">
                          <a:effectLst/>
                        </a:rPr>
                        <a:t>                            }</a:t>
                      </a:r>
                      <a:br>
                        <a:rPr lang="en-US" sz="800">
                          <a:effectLst/>
                        </a:rPr>
                      </a:br>
                      <a:r>
                        <a:rPr lang="en-US" sz="800">
                          <a:effectLst/>
                        </a:rPr>
                        <a:t>                        } else if (!(checkToken.action() == null || 			"".equals(checkToken.action()))) {	// </a:t>
                      </a:r>
                      <a:r>
                        <a:rPr lang="zh-CN" sz="800">
                          <a:effectLst/>
                        </a:rPr>
                        <a:t>需要进行权限校验</a:t>
                      </a:r>
                      <a:r>
                        <a:rPr lang="en-US" sz="800">
                          <a:effectLst/>
                        </a:rPr>
                        <a:t/>
                      </a:r>
                      <a:br>
                        <a:rPr lang="en-US" sz="800">
                          <a:effectLst/>
                        </a:rPr>
                      </a:br>
                      <a:r>
                        <a:rPr lang="en-US" sz="800">
                          <a:effectLst/>
                        </a:rPr>
                        <a:t>                            if (this.memberDataService.actions(token)			.contains(checkToken.action())) {	// </a:t>
                      </a:r>
                      <a:r>
                        <a:rPr lang="zh-CN" sz="800">
                          <a:effectLst/>
                        </a:rPr>
                        <a:t>拥有此权限</a:t>
                      </a:r>
                      <a:r>
                        <a:rPr lang="en-US" sz="800">
                          <a:effectLst/>
                        </a:rPr>
                        <a:t/>
                      </a:r>
                      <a:br>
                        <a:rPr lang="en-US" sz="800">
                          <a:effectLst/>
                        </a:rPr>
                      </a:br>
                      <a:r>
                        <a:rPr lang="en-US" sz="800">
                          <a:effectLst/>
                        </a:rPr>
                        <a:t>                                flag = true; 				// </a:t>
                      </a:r>
                      <a:r>
                        <a:rPr lang="zh-CN" sz="800">
                          <a:effectLst/>
                        </a:rPr>
                        <a:t>允许访问</a:t>
                      </a:r>
                      <a:r>
                        <a:rPr lang="en-US" sz="800">
                          <a:effectLst/>
                        </a:rPr>
                        <a:t/>
                      </a:r>
                      <a:br>
                        <a:rPr lang="en-US" sz="800">
                          <a:effectLst/>
                        </a:rPr>
                      </a:br>
                      <a:r>
                        <a:rPr lang="en-US" sz="800">
                          <a:effectLst/>
                        </a:rPr>
                        <a:t>                            } else {</a:t>
                      </a:r>
                      <a:br>
                        <a:rPr lang="en-US" sz="800">
                          <a:effectLst/>
                        </a:rPr>
                      </a:br>
                      <a:r>
                        <a:rPr lang="en-US" sz="800">
                          <a:effectLst/>
                        </a:rPr>
                        <a:t>                                response.getWriter().</a:t>
                      </a:r>
                      <a:r>
                        <a:rPr lang="en-US" sz="800" smtClean="0">
                          <a:effectLst/>
                        </a:rPr>
                        <a:t>println(JWTResponseCode.NO_AUTH_CODE</a:t>
                      </a:r>
                      <a:r>
                        <a:rPr lang="en-US" sz="800">
                          <a:effectLst/>
                        </a:rPr>
                        <a:t>); 	// </a:t>
                      </a:r>
                      <a:r>
                        <a:rPr lang="zh-CN" sz="800">
                          <a:effectLst/>
                        </a:rPr>
                        <a:t>错误响应</a:t>
                      </a:r>
                      <a:r>
                        <a:rPr lang="en-US" sz="800">
                          <a:effectLst/>
                        </a:rPr>
                        <a:t/>
                      </a:r>
                      <a:br>
                        <a:rPr lang="en-US" sz="800">
                          <a:effectLst/>
                        </a:rPr>
                      </a:br>
                      <a:r>
                        <a:rPr lang="en-US" sz="800">
                          <a:effectLst/>
                        </a:rPr>
                        <a:t>                                flag = false; 				// </a:t>
                      </a:r>
                      <a:r>
                        <a:rPr lang="zh-CN" sz="800">
                          <a:effectLst/>
                        </a:rPr>
                        <a:t>不允许访问</a:t>
                      </a:r>
                      <a:r>
                        <a:rPr lang="en-US" sz="800">
                          <a:effectLst/>
                        </a:rPr>
                        <a:t/>
                      </a:r>
                      <a:br>
                        <a:rPr lang="en-US" sz="800">
                          <a:effectLst/>
                        </a:rPr>
                      </a:br>
                      <a:r>
                        <a:rPr lang="en-US" sz="800">
                          <a:effectLst/>
                        </a:rPr>
                        <a:t>                            }</a:t>
                      </a:r>
                      <a:br>
                        <a:rPr lang="en-US" sz="800">
                          <a:effectLst/>
                        </a:rPr>
                      </a:br>
                      <a:r>
                        <a:rPr lang="en-US" sz="800">
                          <a:effectLst/>
                        </a:rPr>
                        <a:t>                        } else {</a:t>
                      </a:r>
                      <a:br>
                        <a:rPr lang="en-US" sz="800">
                          <a:effectLst/>
                        </a:rPr>
                      </a:br>
                      <a:r>
                        <a:rPr lang="en-US" sz="800">
                          <a:effectLst/>
                        </a:rPr>
                        <a:t>                            flag = true; 				// </a:t>
                      </a:r>
                      <a:r>
                        <a:rPr lang="zh-CN" sz="800">
                          <a:effectLst/>
                        </a:rPr>
                        <a:t>允许访问</a:t>
                      </a:r>
                      <a:r>
                        <a:rPr lang="en-US" sz="800">
                          <a:effectLst/>
                        </a:rPr>
                        <a:t/>
                      </a:r>
                      <a:br>
                        <a:rPr lang="en-US" sz="800">
                          <a:effectLst/>
                        </a:rPr>
                      </a:br>
                      <a:r>
                        <a:rPr lang="en-US" sz="800">
                          <a:effectLst/>
                        </a:rPr>
                        <a:t>                        }</a:t>
                      </a:r>
                      <a:br>
                        <a:rPr lang="en-US" sz="800">
                          <a:effectLst/>
                        </a:rPr>
                      </a:br>
                      <a:r>
                        <a:rPr lang="en-US" sz="800">
                          <a:effectLst/>
                        </a:rPr>
                        <a:t>                    </a:t>
                      </a:r>
                      <a:r>
                        <a:rPr lang="en-US" sz="800" smtClean="0">
                          <a:effectLst/>
                        </a:rPr>
                        <a:t>}                }            }        </a:t>
                      </a:r>
                      <a:r>
                        <a:rPr lang="en-US" sz="800">
                          <a:effectLst/>
                        </a:rPr>
                        <a:t>}</a:t>
                      </a:r>
                      <a:br>
                        <a:rPr lang="en-US" sz="800">
                          <a:effectLst/>
                        </a:rPr>
                      </a:br>
                      <a:r>
                        <a:rPr lang="en-US" sz="800">
                          <a:effectLst/>
                        </a:rPr>
                        <a:t>        return flag;</a:t>
                      </a:r>
                      <a:br>
                        <a:rPr lang="en-US" sz="800">
                          <a:effectLst/>
                        </a:rPr>
                      </a:br>
                      <a:r>
                        <a:rPr lang="en-US" sz="800">
                          <a:effectLst/>
                        </a:rPr>
                        <a:t>    }</a:t>
                      </a:r>
                      <a:br>
                        <a:rPr lang="en-US" sz="800">
                          <a:effectLst/>
                        </a:rPr>
                      </a:br>
                      <a:r>
                        <a:rPr lang="en-US" sz="800">
                          <a:effectLst/>
                        </a:rPr>
                        <a:t>}</a:t>
                      </a:r>
                      <a:endParaRPr lang="zh-CN" sz="8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0623" marR="40623" marT="0" marB="0"/>
                </a:tc>
                <a:extLst>
                  <a:ext uri="{0D108BD9-81ED-4DB2-BD59-A6C34878D82A}">
                    <a16:rowId xmlns:a16="http://schemas.microsoft.com/office/drawing/2014/main" val="39126750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85675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/>
              <a:t>创建拦截器配置类并定义访问路径</a:t>
            </a:r>
            <a:endParaRPr lang="zh-CN" altLang="en-US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/>
          </p:nvPr>
        </p:nvGraphicFramePr>
        <p:xfrm>
          <a:off x="214365" y="849086"/>
          <a:ext cx="11638967" cy="5716813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{5940675A-B579-460E-94D1-54222C63F5DA}</a:tableStyleId>
              </a:tblPr>
              <a:tblGrid>
                <a:gridCol w="11638967">
                  <a:extLst>
                    <a:ext uri="{9D8B030D-6E8A-4147-A177-3AD203B41FA5}">
                      <a16:colId xmlns:a16="http://schemas.microsoft.com/office/drawing/2014/main" val="1302787063"/>
                    </a:ext>
                  </a:extLst>
                </a:gridCol>
              </a:tblGrid>
              <a:tr h="5716813"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package com.yootk.provider.config;</a:t>
                      </a:r>
                      <a:br>
                        <a:rPr lang="en-US" sz="1600">
                          <a:effectLst/>
                        </a:rPr>
                      </a:br>
                      <a:r>
                        <a:rPr lang="en-US" sz="1600">
                          <a:effectLst/>
                        </a:rPr>
                        <a:t>@Configuration</a:t>
                      </a:r>
                      <a:br>
                        <a:rPr lang="en-US" sz="1600">
                          <a:effectLst/>
                        </a:rPr>
                      </a:br>
                      <a:r>
                        <a:rPr lang="en-US" sz="1600">
                          <a:effectLst/>
                        </a:rPr>
                        <a:t>public class JWTInterceptorConfig implements WebMvcConfigurer {</a:t>
                      </a:r>
                      <a:br>
                        <a:rPr lang="en-US" sz="1600">
                          <a:effectLst/>
                        </a:rPr>
                      </a:br>
                      <a:r>
                        <a:rPr lang="en-US" sz="1600">
                          <a:effectLst/>
                        </a:rPr>
                        <a:t>    @Override</a:t>
                      </a:r>
                      <a:br>
                        <a:rPr lang="en-US" sz="1600">
                          <a:effectLst/>
                        </a:rPr>
                      </a:br>
                      <a:r>
                        <a:rPr lang="en-US" sz="1600">
                          <a:effectLst/>
                        </a:rPr>
                        <a:t>    public void addInterceptors(InterceptorRegistry registry) { 	// </a:t>
                      </a:r>
                      <a:r>
                        <a:rPr lang="zh-CN" sz="1600">
                          <a:effectLst/>
                        </a:rPr>
                        <a:t>拦截器注册</a:t>
                      </a:r>
                      <a:r>
                        <a:rPr lang="en-US" sz="1600">
                          <a:effectLst/>
                        </a:rPr>
                        <a:t/>
                      </a:r>
                      <a:br>
                        <a:rPr lang="en-US" sz="1600">
                          <a:effectLst/>
                        </a:rPr>
                      </a:br>
                      <a:r>
                        <a:rPr lang="en-US" sz="1600">
                          <a:effectLst/>
                        </a:rPr>
                        <a:t>        registry.addInterceptor(this.getDefaultHandlerInterceptor())</a:t>
                      </a:r>
                      <a:br>
                        <a:rPr lang="en-US" sz="1600">
                          <a:effectLst/>
                        </a:rPr>
                      </a:br>
                      <a:r>
                        <a:rPr lang="en-US" sz="1600">
                          <a:effectLst/>
                        </a:rPr>
                        <a:t>                .addPathPatterns("/**");				// </a:t>
                      </a:r>
                      <a:r>
                        <a:rPr lang="zh-CN" sz="1600">
                          <a:effectLst/>
                        </a:rPr>
                        <a:t>追加拦截器</a:t>
                      </a:r>
                      <a:r>
                        <a:rPr lang="en-US" sz="1600">
                          <a:effectLst/>
                        </a:rPr>
                        <a:t/>
                      </a:r>
                      <a:br>
                        <a:rPr lang="en-US" sz="1600">
                          <a:effectLst/>
                        </a:rPr>
                      </a:br>
                      <a:r>
                        <a:rPr lang="en-US" sz="1600">
                          <a:effectLst/>
                        </a:rPr>
                        <a:t>    }</a:t>
                      </a:r>
                      <a:br>
                        <a:rPr lang="en-US" sz="1600">
                          <a:effectLst/>
                        </a:rPr>
                      </a:br>
                      <a:r>
                        <a:rPr lang="en-US" sz="1600">
                          <a:effectLst/>
                        </a:rPr>
                        <a:t>    @Bean</a:t>
                      </a:r>
                      <a:br>
                        <a:rPr lang="en-US" sz="1600">
                          <a:effectLst/>
                        </a:rPr>
                      </a:br>
                      <a:r>
                        <a:rPr lang="en-US" sz="1600">
                          <a:effectLst/>
                        </a:rPr>
                        <a:t>    public HandlerInterceptor getDefaultHandlerInterceptor() { 	// </a:t>
                      </a:r>
                      <a:r>
                        <a:rPr lang="zh-CN" sz="1600">
                          <a:effectLst/>
                        </a:rPr>
                        <a:t>获取拦截器实例</a:t>
                      </a:r>
                      <a:r>
                        <a:rPr lang="en-US" sz="1600">
                          <a:effectLst/>
                        </a:rPr>
                        <a:t/>
                      </a:r>
                      <a:br>
                        <a:rPr lang="en-US" sz="1600">
                          <a:effectLst/>
                        </a:rPr>
                      </a:br>
                      <a:r>
                        <a:rPr lang="en-US" sz="1600">
                          <a:effectLst/>
                        </a:rPr>
                        <a:t>        return new JWTAuthorizeInterceptor();			// </a:t>
                      </a:r>
                      <a:r>
                        <a:rPr lang="zh-CN" sz="1600">
                          <a:effectLst/>
                        </a:rPr>
                        <a:t>获取拦截器实例</a:t>
                      </a:r>
                      <a:r>
                        <a:rPr lang="en-US" sz="1600">
                          <a:effectLst/>
                        </a:rPr>
                        <a:t/>
                      </a:r>
                      <a:br>
                        <a:rPr lang="en-US" sz="1600">
                          <a:effectLst/>
                        </a:rPr>
                      </a:br>
                      <a:r>
                        <a:rPr lang="en-US" sz="1600">
                          <a:effectLst/>
                        </a:rPr>
                        <a:t>    }</a:t>
                      </a:r>
                      <a:br>
                        <a:rPr lang="en-US" sz="1600">
                          <a:effectLst/>
                        </a:rPr>
                      </a:br>
                      <a:r>
                        <a:rPr lang="en-US" sz="1600">
                          <a:effectLst/>
                        </a:rPr>
                        <a:t>}</a:t>
                      </a:r>
                      <a:endParaRPr lang="zh-CN" sz="16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405279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43711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OAuth2</a:t>
            </a:r>
            <a:r>
              <a:rPr lang="zh-CN" altLang="en-US" smtClean="0"/>
              <a:t>整合问题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zh-CN"/>
              <a:t>在</a:t>
            </a:r>
            <a:r>
              <a:rPr lang="en-US" altLang="zh-CN"/>
              <a:t>SpringBoot</a:t>
            </a:r>
            <a:r>
              <a:rPr lang="zh-CN" altLang="zh-CN"/>
              <a:t>中可以直接基于</a:t>
            </a:r>
            <a:r>
              <a:rPr lang="en-US" altLang="zh-CN"/>
              <a:t>SpringSecurity</a:t>
            </a:r>
            <a:r>
              <a:rPr lang="zh-CN" altLang="zh-CN"/>
              <a:t>来实现</a:t>
            </a:r>
            <a:r>
              <a:rPr lang="en-US" altLang="zh-CN"/>
              <a:t>OAuth2</a:t>
            </a:r>
            <a:r>
              <a:rPr lang="zh-CN" altLang="zh-CN"/>
              <a:t>的相关开发，这样就可以轻松的实现</a:t>
            </a:r>
            <a:r>
              <a:rPr lang="en-US" altLang="zh-CN"/>
              <a:t>OAuth2</a:t>
            </a:r>
            <a:r>
              <a:rPr lang="zh-CN" altLang="zh-CN"/>
              <a:t>服务端的搭建，并且结合</a:t>
            </a:r>
            <a:r>
              <a:rPr lang="en-US" altLang="zh-CN"/>
              <a:t>SpringSecurity</a:t>
            </a:r>
            <a:r>
              <a:rPr lang="zh-CN" altLang="zh-CN"/>
              <a:t>的提供的“</a:t>
            </a:r>
            <a:r>
              <a:rPr lang="en-US" altLang="zh-CN"/>
              <a:t>@EnableGlobalMethodSecurity</a:t>
            </a:r>
            <a:r>
              <a:rPr lang="zh-CN" altLang="zh-CN"/>
              <a:t>”注解还可以轻松的实现授权检查的处理，但是基于</a:t>
            </a:r>
            <a:r>
              <a:rPr lang="en-US" altLang="zh-CN"/>
              <a:t>OAuth2</a:t>
            </a:r>
            <a:r>
              <a:rPr lang="zh-CN" altLang="zh-CN"/>
              <a:t>实现的统一认证会存在有如下的几个问题</a:t>
            </a:r>
            <a:r>
              <a:rPr lang="zh-CN" altLang="zh-CN" smtClean="0"/>
              <a:t>：</a:t>
            </a:r>
            <a:endParaRPr lang="en-US" altLang="zh-CN" smtClean="0"/>
          </a:p>
          <a:p>
            <a:pPr lvl="1"/>
            <a:r>
              <a:rPr lang="en-US" altLang="zh-CN" b="1"/>
              <a:t>OAuth2</a:t>
            </a:r>
            <a:r>
              <a:rPr lang="zh-CN" altLang="zh-CN" b="1"/>
              <a:t>是为了</a:t>
            </a:r>
            <a:r>
              <a:rPr lang="en-US" altLang="zh-CN" b="1"/>
              <a:t>WEB</a:t>
            </a:r>
            <a:r>
              <a:rPr lang="zh-CN" altLang="zh-CN" b="1"/>
              <a:t>应用而设计的：</a:t>
            </a:r>
            <a:r>
              <a:rPr lang="en-US" altLang="zh-CN"/>
              <a:t>OAuth2</a:t>
            </a:r>
            <a:r>
              <a:rPr lang="zh-CN" altLang="zh-CN"/>
              <a:t>在进行平台接入管理时会比较方便，同时也是一个实现的标准，但是其在最初设计时并为考虑到与</a:t>
            </a:r>
            <a:r>
              <a:rPr lang="en-US" altLang="zh-CN"/>
              <a:t>SpringCloud</a:t>
            </a:r>
            <a:r>
              <a:rPr lang="zh-CN" altLang="zh-CN"/>
              <a:t>的技术整合，所以存在有先天性的不足</a:t>
            </a:r>
            <a:r>
              <a:rPr lang="zh-CN" altLang="zh-CN" smtClean="0"/>
              <a:t>；</a:t>
            </a:r>
            <a:endParaRPr lang="en-US" altLang="zh-CN" smtClean="0"/>
          </a:p>
          <a:p>
            <a:pPr lvl="1"/>
            <a:r>
              <a:rPr lang="zh-CN" altLang="zh-CN" b="1"/>
              <a:t>处理逻辑繁琐：</a:t>
            </a:r>
            <a:r>
              <a:rPr lang="en-US" altLang="zh-CN"/>
              <a:t>OAuth2</a:t>
            </a:r>
            <a:r>
              <a:rPr lang="zh-CN" altLang="zh-CN"/>
              <a:t>认证需要首先进行客户端接入，而后再生成授权码，最后再通过客户端信息、授权码再生成访问</a:t>
            </a:r>
            <a:r>
              <a:rPr lang="en-US" altLang="zh-CN"/>
              <a:t>Token</a:t>
            </a:r>
            <a:r>
              <a:rPr lang="zh-CN" altLang="zh-CN"/>
              <a:t>，这样繁琐的逻辑必然带来较低的处理性能</a:t>
            </a:r>
            <a:r>
              <a:rPr lang="zh-CN" altLang="zh-CN" smtClean="0"/>
              <a:t>；</a:t>
            </a:r>
            <a:endParaRPr lang="en-US" altLang="zh-CN" smtClean="0"/>
          </a:p>
          <a:p>
            <a:pPr lvl="1"/>
            <a:r>
              <a:rPr lang="en-US" altLang="zh-CN" b="1"/>
              <a:t>SpringSecurity</a:t>
            </a:r>
            <a:r>
              <a:rPr lang="zh-CN" altLang="zh-CN" b="1"/>
              <a:t>支持不友好：</a:t>
            </a:r>
            <a:r>
              <a:rPr lang="zh-CN" altLang="zh-CN"/>
              <a:t>在</a:t>
            </a:r>
            <a:r>
              <a:rPr lang="en-US" altLang="zh-CN"/>
              <a:t>SpringSecurity</a:t>
            </a:r>
            <a:r>
              <a:rPr lang="zh-CN" altLang="zh-CN"/>
              <a:t>之中已经默认取消了</a:t>
            </a:r>
            <a:r>
              <a:rPr lang="en-US" altLang="zh-CN"/>
              <a:t>OAuth2</a:t>
            </a:r>
            <a:r>
              <a:rPr lang="zh-CN" altLang="zh-CN"/>
              <a:t>支持维护，所以在整合中就有可能出现很多非正常的因素，而导致开发成本的上升；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5274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/>
              <a:t>网关过滤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zh-CN"/>
              <a:t>网关作为服务资源调用的核心组件，在消费端每一次进行资源访问时也应该进行有效的</a:t>
            </a:r>
            <a:r>
              <a:rPr lang="en-US" altLang="zh-CN"/>
              <a:t>Token</a:t>
            </a:r>
            <a:r>
              <a:rPr lang="zh-CN" altLang="zh-CN"/>
              <a:t>验证（只验证</a:t>
            </a:r>
            <a:r>
              <a:rPr lang="en-US" altLang="zh-CN"/>
              <a:t>Token</a:t>
            </a:r>
            <a:r>
              <a:rPr lang="zh-CN" altLang="zh-CN"/>
              <a:t>的有效性，但是不验证</a:t>
            </a:r>
            <a:r>
              <a:rPr lang="en-US" altLang="zh-CN"/>
              <a:t>Token</a:t>
            </a:r>
            <a:r>
              <a:rPr lang="zh-CN" altLang="zh-CN"/>
              <a:t>中的具体内容），如果消费端发送的</a:t>
            </a:r>
            <a:r>
              <a:rPr lang="en-US" altLang="zh-CN"/>
              <a:t>Token</a:t>
            </a:r>
            <a:r>
              <a:rPr lang="zh-CN" altLang="zh-CN"/>
              <a:t>有效则进行代理转发，否则将直接显示错误信息，而要想实现这样的验证操作，就可以通过</a:t>
            </a:r>
            <a:r>
              <a:rPr lang="en-US" altLang="zh-CN"/>
              <a:t>GlobalFilter</a:t>
            </a:r>
            <a:r>
              <a:rPr lang="zh-CN" altLang="zh-CN"/>
              <a:t>方式来进行处理</a:t>
            </a:r>
            <a:endParaRPr lang="zh-CN" altLang="en-US"/>
          </a:p>
        </p:txBody>
      </p:sp>
      <p:pic>
        <p:nvPicPr>
          <p:cNvPr id="1026" name="图片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826" y="2393949"/>
            <a:ext cx="11047335" cy="23135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70238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application.yml</a:t>
            </a:r>
            <a:endParaRPr lang="zh-CN" altLang="en-US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/>
          </p:nvPr>
        </p:nvGraphicFramePr>
        <p:xfrm>
          <a:off x="193199" y="960650"/>
          <a:ext cx="11685534" cy="5643350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{5940675A-B579-460E-94D1-54222C63F5DA}</a:tableStyleId>
              </a:tblPr>
              <a:tblGrid>
                <a:gridCol w="11685534">
                  <a:extLst>
                    <a:ext uri="{9D8B030D-6E8A-4147-A177-3AD203B41FA5}">
                      <a16:colId xmlns:a16="http://schemas.microsoft.com/office/drawing/2014/main" val="3774599559"/>
                    </a:ext>
                  </a:extLst>
                </a:gridCol>
              </a:tblGrid>
              <a:tr h="5643350"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# </a:t>
                      </a:r>
                      <a:r>
                        <a:rPr lang="zh-CN" sz="1600">
                          <a:effectLst/>
                        </a:rPr>
                        <a:t>有关</a:t>
                      </a:r>
                      <a:r>
                        <a:rPr lang="en-US" sz="1600">
                          <a:effectLst/>
                        </a:rPr>
                        <a:t>“yootk-starter-jwt”</a:t>
                      </a:r>
                      <a:r>
                        <a:rPr lang="zh-CN" sz="1600">
                          <a:effectLst/>
                        </a:rPr>
                        <a:t>的自动配置项代码略</a:t>
                      </a:r>
                      <a:r>
                        <a:rPr lang="en-US" sz="1600">
                          <a:effectLst/>
                        </a:rPr>
                        <a:t>...</a:t>
                      </a:r>
                      <a:br>
                        <a:rPr lang="en-US" sz="1600">
                          <a:effectLst/>
                        </a:rPr>
                      </a:br>
                      <a:r>
                        <a:rPr lang="en-US" sz="1600">
                          <a:effectLst/>
                        </a:rPr>
                        <a:t>gateway: 						# </a:t>
                      </a:r>
                      <a:r>
                        <a:rPr lang="zh-CN" sz="1600">
                          <a:effectLst/>
                        </a:rPr>
                        <a:t>自定义网关配置</a:t>
                      </a:r>
                      <a:r>
                        <a:rPr lang="en-US" sz="1600">
                          <a:effectLst/>
                        </a:rPr>
                        <a:t/>
                      </a:r>
                      <a:br>
                        <a:rPr lang="en-US" sz="1600">
                          <a:effectLst/>
                        </a:rPr>
                      </a:br>
                      <a:r>
                        <a:rPr lang="en-US" sz="1600">
                          <a:effectLst/>
                        </a:rPr>
                        <a:t>  config: 						# </a:t>
                      </a:r>
                      <a:r>
                        <a:rPr lang="zh-CN" sz="1600">
                          <a:effectLst/>
                        </a:rPr>
                        <a:t>配置项</a:t>
                      </a:r>
                      <a:r>
                        <a:rPr lang="en-US" sz="1600">
                          <a:effectLst/>
                        </a:rPr>
                        <a:t/>
                      </a:r>
                      <a:br>
                        <a:rPr lang="en-US" sz="1600">
                          <a:effectLst/>
                        </a:rPr>
                      </a:br>
                      <a:r>
                        <a:rPr lang="en-US" sz="1600">
                          <a:effectLst/>
                        </a:rPr>
                        <a:t>    jwt: 							# JWT</a:t>
                      </a:r>
                      <a:r>
                        <a:rPr lang="zh-CN" sz="1600">
                          <a:effectLst/>
                        </a:rPr>
                        <a:t>相关配置</a:t>
                      </a:r>
                      <a:r>
                        <a:rPr lang="en-US" sz="1600">
                          <a:effectLst/>
                        </a:rPr>
                        <a:t/>
                      </a:r>
                      <a:br>
                        <a:rPr lang="en-US" sz="1600">
                          <a:effectLst/>
                        </a:rPr>
                      </a:br>
                      <a:r>
                        <a:rPr lang="en-US" sz="1600">
                          <a:effectLst/>
                        </a:rPr>
                        <a:t>      header-name: yootk-token 				# </a:t>
                      </a:r>
                      <a:r>
                        <a:rPr lang="zh-CN" sz="1600">
                          <a:effectLst/>
                        </a:rPr>
                        <a:t>头信息参数名称</a:t>
                      </a:r>
                      <a:r>
                        <a:rPr lang="en-US" sz="1600">
                          <a:effectLst/>
                        </a:rPr>
                        <a:t/>
                      </a:r>
                      <a:br>
                        <a:rPr lang="en-US" sz="1600">
                          <a:effectLst/>
                        </a:rPr>
                      </a:br>
                      <a:r>
                        <a:rPr lang="en-US" sz="1600">
                          <a:effectLst/>
                        </a:rPr>
                        <a:t>      skip-auth-urls: 					# </a:t>
                      </a:r>
                      <a:r>
                        <a:rPr lang="zh-CN" sz="1600">
                          <a:effectLst/>
                        </a:rPr>
                        <a:t>非检查路径</a:t>
                      </a:r>
                      <a:r>
                        <a:rPr lang="en-US" sz="1600">
                          <a:effectLst/>
                        </a:rPr>
                        <a:t/>
                      </a:r>
                      <a:br>
                        <a:rPr lang="en-US" sz="1600">
                          <a:effectLst/>
                        </a:rPr>
                      </a:br>
                      <a:r>
                        <a:rPr lang="en-US" sz="1600">
                          <a:effectLst/>
                        </a:rPr>
                        <a:t>        - /token/create</a:t>
                      </a:r>
                      <a:endParaRPr lang="zh-CN" sz="16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849279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03661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GatewayJWTConfigProperties</a:t>
            </a:r>
            <a:endParaRPr lang="zh-CN" altLang="en-US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/>
          </p:nvPr>
        </p:nvGraphicFramePr>
        <p:xfrm>
          <a:off x="252465" y="849086"/>
          <a:ext cx="11554302" cy="5742213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{5940675A-B579-460E-94D1-54222C63F5DA}</a:tableStyleId>
              </a:tblPr>
              <a:tblGrid>
                <a:gridCol w="11554302">
                  <a:extLst>
                    <a:ext uri="{9D8B030D-6E8A-4147-A177-3AD203B41FA5}">
                      <a16:colId xmlns:a16="http://schemas.microsoft.com/office/drawing/2014/main" val="674887859"/>
                    </a:ext>
                  </a:extLst>
                </a:gridCol>
              </a:tblGrid>
              <a:tr h="5742213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package com.yootk.gateway.config;</a:t>
                      </a:r>
                      <a:br>
                        <a:rPr lang="en-US" sz="1400">
                          <a:effectLst/>
                        </a:rPr>
                      </a:br>
                      <a:r>
                        <a:rPr lang="en-US" sz="1400">
                          <a:effectLst/>
                        </a:rPr>
                        <a:t>@Component</a:t>
                      </a:r>
                      <a:br>
                        <a:rPr lang="en-US" sz="1400">
                          <a:effectLst/>
                        </a:rPr>
                      </a:br>
                      <a:r>
                        <a:rPr lang="en-US" sz="1400">
                          <a:effectLst/>
                        </a:rPr>
                        <a:t>@Data</a:t>
                      </a:r>
                      <a:br>
                        <a:rPr lang="en-US" sz="1400">
                          <a:effectLst/>
                        </a:rPr>
                      </a:br>
                      <a:r>
                        <a:rPr lang="en-US" sz="1400">
                          <a:effectLst/>
                        </a:rPr>
                        <a:t>@ConfigurationProperties("gateway.config.jwt") 		// </a:t>
                      </a:r>
                      <a:r>
                        <a:rPr lang="zh-CN" sz="1400">
                          <a:effectLst/>
                        </a:rPr>
                        <a:t>属性配置前缀</a:t>
                      </a:r>
                      <a:r>
                        <a:rPr lang="en-US" sz="1400">
                          <a:effectLst/>
                        </a:rPr>
                        <a:t/>
                      </a:r>
                      <a:br>
                        <a:rPr lang="en-US" sz="1400">
                          <a:effectLst/>
                        </a:rPr>
                      </a:br>
                      <a:r>
                        <a:rPr lang="en-US" sz="1400">
                          <a:effectLst/>
                        </a:rPr>
                        <a:t>public class GatewayJWTConfigProperties {</a:t>
                      </a:r>
                      <a:br>
                        <a:rPr lang="en-US" sz="1400">
                          <a:effectLst/>
                        </a:rPr>
                      </a:br>
                      <a:r>
                        <a:rPr lang="en-US" sz="1400">
                          <a:effectLst/>
                        </a:rPr>
                        <a:t>    private List&lt;String&gt; skipAuthUrls; 			// </a:t>
                      </a:r>
                      <a:r>
                        <a:rPr lang="zh-CN" sz="1400">
                          <a:effectLst/>
                        </a:rPr>
                        <a:t>跳过路径集合</a:t>
                      </a:r>
                      <a:r>
                        <a:rPr lang="en-US" sz="1400">
                          <a:effectLst/>
                        </a:rPr>
                        <a:t/>
                      </a:r>
                      <a:br>
                        <a:rPr lang="en-US" sz="1400">
                          <a:effectLst/>
                        </a:rPr>
                      </a:br>
                      <a:r>
                        <a:rPr lang="en-US" sz="1400">
                          <a:effectLst/>
                        </a:rPr>
                        <a:t>    private String headerName; 				// </a:t>
                      </a:r>
                      <a:r>
                        <a:rPr lang="zh-CN" sz="1400">
                          <a:effectLst/>
                        </a:rPr>
                        <a:t>头信息名称</a:t>
                      </a:r>
                      <a:r>
                        <a:rPr lang="en-US" sz="1400">
                          <a:effectLst/>
                        </a:rPr>
                        <a:t/>
                      </a:r>
                      <a:br>
                        <a:rPr lang="en-US" sz="1400">
                          <a:effectLst/>
                        </a:rPr>
                      </a:br>
                      <a:r>
                        <a:rPr lang="en-US" sz="1400">
                          <a:effectLst/>
                        </a:rPr>
                        <a:t>}</a:t>
                      </a:r>
                      <a:endParaRPr lang="zh-CN" sz="14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275219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84631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/>
              <a:t>全局过滤器</a:t>
            </a:r>
            <a:endParaRPr lang="zh-CN" altLang="en-US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/>
          </p:nvPr>
        </p:nvGraphicFramePr>
        <p:xfrm>
          <a:off x="227064" y="849086"/>
          <a:ext cx="11685535" cy="5856513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{5940675A-B579-460E-94D1-54222C63F5DA}</a:tableStyleId>
              </a:tblPr>
              <a:tblGrid>
                <a:gridCol w="11685535">
                  <a:extLst>
                    <a:ext uri="{9D8B030D-6E8A-4147-A177-3AD203B41FA5}">
                      <a16:colId xmlns:a16="http://schemas.microsoft.com/office/drawing/2014/main" val="3054541194"/>
                    </a:ext>
                  </a:extLst>
                </a:gridCol>
              </a:tblGrid>
              <a:tr h="5856513"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package com.yootk.gateway.filter.global;</a:t>
                      </a:r>
                      <a:br>
                        <a:rPr lang="en-US" sz="1000">
                          <a:effectLst/>
                        </a:rPr>
                      </a:br>
                      <a:r>
                        <a:rPr lang="en-US" sz="1000">
                          <a:effectLst/>
                        </a:rPr>
                        <a:t>@Component</a:t>
                      </a:r>
                      <a:br>
                        <a:rPr lang="en-US" sz="1000">
                          <a:effectLst/>
                        </a:rPr>
                      </a:br>
                      <a:r>
                        <a:rPr lang="en-US" sz="1000">
                          <a:effectLst/>
                        </a:rPr>
                        <a:t>@Slf4j</a:t>
                      </a:r>
                      <a:br>
                        <a:rPr lang="en-US" sz="1000">
                          <a:effectLst/>
                        </a:rPr>
                      </a:br>
                      <a:r>
                        <a:rPr lang="en-US" sz="1000">
                          <a:effectLst/>
                        </a:rPr>
                        <a:t>public class JwtTokenCheckFilter implements GlobalFilter {</a:t>
                      </a:r>
                      <a:br>
                        <a:rPr lang="en-US" sz="1000">
                          <a:effectLst/>
                        </a:rPr>
                      </a:br>
                      <a:r>
                        <a:rPr lang="en-US" sz="1000">
                          <a:effectLst/>
                        </a:rPr>
                        <a:t>    @Autowired</a:t>
                      </a:r>
                      <a:br>
                        <a:rPr lang="en-US" sz="1000">
                          <a:effectLst/>
                        </a:rPr>
                      </a:br>
                      <a:r>
                        <a:rPr lang="en-US" sz="1000">
                          <a:effectLst/>
                        </a:rPr>
                        <a:t>    private GatewayJWTConfigProperties jwtConfig; 		// JWT</a:t>
                      </a:r>
                      <a:r>
                        <a:rPr lang="zh-CN" sz="1000">
                          <a:effectLst/>
                        </a:rPr>
                        <a:t>配置项</a:t>
                      </a:r>
                      <a:r>
                        <a:rPr lang="en-US" sz="1000">
                          <a:effectLst/>
                        </a:rPr>
                        <a:t/>
                      </a:r>
                      <a:br>
                        <a:rPr lang="en-US" sz="1000">
                          <a:effectLst/>
                        </a:rPr>
                      </a:br>
                      <a:r>
                        <a:rPr lang="en-US" sz="1000">
                          <a:effectLst/>
                        </a:rPr>
                        <a:t>    @Autowired</a:t>
                      </a:r>
                      <a:br>
                        <a:rPr lang="en-US" sz="1000">
                          <a:effectLst/>
                        </a:rPr>
                      </a:br>
                      <a:r>
                        <a:rPr lang="en-US" sz="1000">
                          <a:effectLst/>
                        </a:rPr>
                        <a:t>    private ITokenService tokenService; 			// Token</a:t>
                      </a:r>
                      <a:r>
                        <a:rPr lang="zh-CN" sz="1000">
                          <a:effectLst/>
                        </a:rPr>
                        <a:t>业务操作</a:t>
                      </a:r>
                      <a:r>
                        <a:rPr lang="en-US" sz="1000">
                          <a:effectLst/>
                        </a:rPr>
                        <a:t/>
                      </a:r>
                      <a:br>
                        <a:rPr lang="en-US" sz="1000">
                          <a:effectLst/>
                        </a:rPr>
                      </a:br>
                      <a:r>
                        <a:rPr lang="en-US" sz="1000">
                          <a:effectLst/>
                        </a:rPr>
                        <a:t>    @Override</a:t>
                      </a:r>
                      <a:br>
                        <a:rPr lang="en-US" sz="1000">
                          <a:effectLst/>
                        </a:rPr>
                      </a:br>
                      <a:r>
                        <a:rPr lang="en-US" sz="1000">
                          <a:effectLst/>
                        </a:rPr>
                        <a:t>    public Mono&lt;Void&gt; filter(ServerWebExchange exchange, GatewayFilterChain chain) {</a:t>
                      </a:r>
                      <a:br>
                        <a:rPr lang="en-US" sz="1000">
                          <a:effectLst/>
                        </a:rPr>
                      </a:br>
                      <a:r>
                        <a:rPr lang="en-US" sz="1000">
                          <a:effectLst/>
                        </a:rPr>
                        <a:t>        String url = exchange.getRequest().getURI().getPath(); // </a:t>
                      </a:r>
                      <a:r>
                        <a:rPr lang="zh-CN" sz="1000">
                          <a:effectLst/>
                        </a:rPr>
                        <a:t>获取当前访问路径</a:t>
                      </a:r>
                      <a:r>
                        <a:rPr lang="en-US" sz="1000">
                          <a:effectLst/>
                        </a:rPr>
                        <a:t/>
                      </a:r>
                      <a:br>
                        <a:rPr lang="en-US" sz="1000">
                          <a:effectLst/>
                        </a:rPr>
                      </a:br>
                      <a:r>
                        <a:rPr lang="en-US" sz="1000">
                          <a:effectLst/>
                        </a:rPr>
                        <a:t>        if (this.jwtConfig.getSkipAuthUrls() != null &amp;&amp; 	this.jwtConfig.getSkipAuthUrls().contains(url)) { 	// </a:t>
                      </a:r>
                      <a:r>
                        <a:rPr lang="zh-CN" sz="1000">
                          <a:effectLst/>
                        </a:rPr>
                        <a:t>跳过不需要验证的路径</a:t>
                      </a:r>
                      <a:r>
                        <a:rPr lang="en-US" sz="1000">
                          <a:effectLst/>
                        </a:rPr>
                        <a:t/>
                      </a:r>
                      <a:br>
                        <a:rPr lang="en-US" sz="1000">
                          <a:effectLst/>
                        </a:rPr>
                      </a:br>
                      <a:r>
                        <a:rPr lang="en-US" sz="1000">
                          <a:effectLst/>
                        </a:rPr>
                        <a:t>            return chain.filter(exchange); 			// </a:t>
                      </a:r>
                      <a:r>
                        <a:rPr lang="zh-CN" sz="1000">
                          <a:effectLst/>
                        </a:rPr>
                        <a:t>非拦截路径</a:t>
                      </a:r>
                      <a:r>
                        <a:rPr lang="en-US" sz="1000">
                          <a:effectLst/>
                        </a:rPr>
                        <a:t/>
                      </a:r>
                      <a:br>
                        <a:rPr lang="en-US" sz="1000">
                          <a:effectLst/>
                        </a:rPr>
                      </a:br>
                      <a:r>
                        <a:rPr lang="en-US" sz="1000">
                          <a:effectLst/>
                        </a:rPr>
                        <a:t>        }</a:t>
                      </a:r>
                      <a:br>
                        <a:rPr lang="en-US" sz="1000">
                          <a:effectLst/>
                        </a:rPr>
                      </a:br>
                      <a:r>
                        <a:rPr lang="en-US" sz="1000">
                          <a:effectLst/>
                        </a:rPr>
                        <a:t>        String token = exchange.getRequest().getHeaders().get(		this.jwtConfig.getHeaderName()).get(0); 	// </a:t>
                      </a:r>
                      <a:r>
                        <a:rPr lang="zh-CN" sz="1000">
                          <a:effectLst/>
                        </a:rPr>
                        <a:t>获取</a:t>
                      </a:r>
                      <a:r>
                        <a:rPr lang="en-US" sz="1000">
                          <a:effectLst/>
                        </a:rPr>
                        <a:t>token</a:t>
                      </a:r>
                      <a:br>
                        <a:rPr lang="en-US" sz="1000">
                          <a:effectLst/>
                        </a:rPr>
                      </a:br>
                      <a:r>
                        <a:rPr lang="en-US" sz="1000">
                          <a:effectLst/>
                        </a:rPr>
                        <a:t>        log.info("</a:t>
                      </a:r>
                      <a:r>
                        <a:rPr lang="zh-CN" sz="1000">
                          <a:effectLst/>
                        </a:rPr>
                        <a:t>网关</a:t>
                      </a:r>
                      <a:r>
                        <a:rPr lang="en-US" sz="1000">
                          <a:effectLst/>
                        </a:rPr>
                        <a:t>Token</a:t>
                      </a:r>
                      <a:r>
                        <a:rPr lang="zh-CN" sz="1000">
                          <a:effectLst/>
                        </a:rPr>
                        <a:t>检测，</a:t>
                      </a:r>
                      <a:r>
                        <a:rPr lang="en-US" sz="1000">
                          <a:effectLst/>
                        </a:rPr>
                        <a:t>Token = {}", token); 	// </a:t>
                      </a:r>
                      <a:r>
                        <a:rPr lang="zh-CN" sz="1000">
                          <a:effectLst/>
                        </a:rPr>
                        <a:t>日志输出</a:t>
                      </a:r>
                      <a:r>
                        <a:rPr lang="en-US" sz="1000">
                          <a:effectLst/>
                        </a:rPr>
                        <a:t/>
                      </a:r>
                      <a:br>
                        <a:rPr lang="en-US" sz="1000">
                          <a:effectLst/>
                        </a:rPr>
                      </a:br>
                      <a:r>
                        <a:rPr lang="en-US" sz="1000">
                          <a:effectLst/>
                        </a:rPr>
                        <a:t>        ServerHttpResponse response = exchange.getResponse(); // </a:t>
                      </a:r>
                      <a:r>
                        <a:rPr lang="zh-CN" sz="1000">
                          <a:effectLst/>
                        </a:rPr>
                        <a:t>获取响应实例</a:t>
                      </a:r>
                      <a:r>
                        <a:rPr lang="en-US" sz="1000">
                          <a:effectLst/>
                        </a:rPr>
                        <a:t/>
                      </a:r>
                      <a:br>
                        <a:rPr lang="en-US" sz="1000">
                          <a:effectLst/>
                        </a:rPr>
                      </a:br>
                      <a:r>
                        <a:rPr lang="en-US" sz="1000">
                          <a:effectLst/>
                        </a:rPr>
                        <a:t>        if (StringUtils.isBlank(token)) { 			// Token</a:t>
                      </a:r>
                      <a:r>
                        <a:rPr lang="zh-CN" sz="1000">
                          <a:effectLst/>
                        </a:rPr>
                        <a:t>数据为空</a:t>
                      </a:r>
                      <a:r>
                        <a:rPr lang="en-US" sz="1000">
                          <a:effectLst/>
                        </a:rPr>
                        <a:t/>
                      </a:r>
                      <a:br>
                        <a:rPr lang="en-US" sz="1000">
                          <a:effectLst/>
                        </a:rPr>
                      </a:br>
                      <a:r>
                        <a:rPr lang="en-US" sz="1000">
                          <a:effectLst/>
                        </a:rPr>
                        <a:t>            DataBuffer buffer = response.bufferFactory().wrap(</a:t>
                      </a:r>
                      <a:br>
                        <a:rPr lang="en-US" sz="1000">
                          <a:effectLst/>
                        </a:rPr>
                      </a:br>
                      <a:r>
                        <a:rPr lang="en-US" sz="1000">
                          <a:effectLst/>
                        </a:rPr>
                        <a:t>                    JWTResponseCode.NO_AUTH_CODE.toString()		.getBytes(StandardCharsets.UTF_8)); 	// </a:t>
                      </a:r>
                      <a:r>
                        <a:rPr lang="zh-CN" sz="1000">
                          <a:effectLst/>
                        </a:rPr>
                        <a:t>错误响应</a:t>
                      </a:r>
                      <a:r>
                        <a:rPr lang="en-US" sz="1000">
                          <a:effectLst/>
                        </a:rPr>
                        <a:t/>
                      </a:r>
                      <a:br>
                        <a:rPr lang="en-US" sz="1000">
                          <a:effectLst/>
                        </a:rPr>
                      </a:br>
                      <a:r>
                        <a:rPr lang="en-US" sz="1000">
                          <a:effectLst/>
                        </a:rPr>
                        <a:t>            return response.writeWith(Flux.just(buffer)); 	// </a:t>
                      </a:r>
                      <a:r>
                        <a:rPr lang="zh-CN" sz="1000">
                          <a:effectLst/>
                        </a:rPr>
                        <a:t>错误响应</a:t>
                      </a:r>
                      <a:r>
                        <a:rPr lang="en-US" sz="1000">
                          <a:effectLst/>
                        </a:rPr>
                        <a:t/>
                      </a:r>
                      <a:br>
                        <a:rPr lang="en-US" sz="1000">
                          <a:effectLst/>
                        </a:rPr>
                      </a:br>
                      <a:r>
                        <a:rPr lang="en-US" sz="1000">
                          <a:effectLst/>
                        </a:rPr>
                        <a:t>        } else { 						// Token</a:t>
                      </a:r>
                      <a:r>
                        <a:rPr lang="zh-CN" sz="1000">
                          <a:effectLst/>
                        </a:rPr>
                        <a:t>存在</a:t>
                      </a:r>
                      <a:r>
                        <a:rPr lang="en-US" sz="1000">
                          <a:effectLst/>
                        </a:rPr>
                        <a:t/>
                      </a:r>
                      <a:br>
                        <a:rPr lang="en-US" sz="1000">
                          <a:effectLst/>
                        </a:rPr>
                      </a:br>
                      <a:r>
                        <a:rPr lang="en-US" sz="1000">
                          <a:effectLst/>
                        </a:rPr>
                        <a:t>            if (this.tokenService.verifyToken(token)) { 	// </a:t>
                      </a:r>
                      <a:r>
                        <a:rPr lang="zh-CN" sz="1000">
                          <a:effectLst/>
                        </a:rPr>
                        <a:t>校验成功</a:t>
                      </a:r>
                      <a:r>
                        <a:rPr lang="en-US" sz="1000">
                          <a:effectLst/>
                        </a:rPr>
                        <a:t/>
                      </a:r>
                      <a:br>
                        <a:rPr lang="en-US" sz="1000">
                          <a:effectLst/>
                        </a:rPr>
                      </a:br>
                      <a:r>
                        <a:rPr lang="en-US" sz="1000">
                          <a:effectLst/>
                        </a:rPr>
                        <a:t>                return chain.filter(exchange); 		// </a:t>
                      </a:r>
                      <a:r>
                        <a:rPr lang="zh-CN" sz="1000">
                          <a:effectLst/>
                        </a:rPr>
                        <a:t>执行后续处理</a:t>
                      </a:r>
                      <a:r>
                        <a:rPr lang="en-US" sz="1000">
                          <a:effectLst/>
                        </a:rPr>
                        <a:t/>
                      </a:r>
                      <a:br>
                        <a:rPr lang="en-US" sz="1000">
                          <a:effectLst/>
                        </a:rPr>
                      </a:br>
                      <a:r>
                        <a:rPr lang="en-US" sz="1000">
                          <a:effectLst/>
                        </a:rPr>
                        <a:t>            } else {</a:t>
                      </a:r>
                      <a:br>
                        <a:rPr lang="en-US" sz="1000">
                          <a:effectLst/>
                        </a:rPr>
                      </a:br>
                      <a:r>
                        <a:rPr lang="en-US" sz="1000">
                          <a:effectLst/>
                        </a:rPr>
                        <a:t>                DataBuffer buffer = response.bufferFactory().wrap(</a:t>
                      </a:r>
                      <a:br>
                        <a:rPr lang="en-US" sz="1000">
                          <a:effectLst/>
                        </a:rPr>
                      </a:br>
                      <a:r>
                        <a:rPr lang="en-US" sz="1000">
                          <a:effectLst/>
                        </a:rPr>
                        <a:t>                        JWTResponseCode.TOKEN_TIMEOUT_CODE.toString()			.getBytes(StandardCharsets.UTF_8));</a:t>
                      </a:r>
                      <a:br>
                        <a:rPr lang="en-US" sz="1000">
                          <a:effectLst/>
                        </a:rPr>
                      </a:br>
                      <a:r>
                        <a:rPr lang="en-US" sz="1000">
                          <a:effectLst/>
                        </a:rPr>
                        <a:t>                return response.writeWith(Flux.just(buffer)); 	// </a:t>
                      </a:r>
                      <a:r>
                        <a:rPr lang="zh-CN" sz="1000">
                          <a:effectLst/>
                        </a:rPr>
                        <a:t>错误响应</a:t>
                      </a:r>
                      <a:r>
                        <a:rPr lang="en-US" sz="1000">
                          <a:effectLst/>
                        </a:rPr>
                        <a:t/>
                      </a:r>
                      <a:br>
                        <a:rPr lang="en-US" sz="1000">
                          <a:effectLst/>
                        </a:rPr>
                      </a:br>
                      <a:r>
                        <a:rPr lang="en-US" sz="1000">
                          <a:effectLst/>
                        </a:rPr>
                        <a:t>            }</a:t>
                      </a:r>
                      <a:br>
                        <a:rPr lang="en-US" sz="1000">
                          <a:effectLst/>
                        </a:rPr>
                      </a:br>
                      <a:r>
                        <a:rPr lang="en-US" sz="1000">
                          <a:effectLst/>
                        </a:rPr>
                        <a:t>        }</a:t>
                      </a:r>
                      <a:br>
                        <a:rPr lang="en-US" sz="1000">
                          <a:effectLst/>
                        </a:rPr>
                      </a:br>
                      <a:r>
                        <a:rPr lang="en-US" sz="1000">
                          <a:effectLst/>
                        </a:rPr>
                        <a:t>    }</a:t>
                      </a:r>
                      <a:br>
                        <a:rPr lang="en-US" sz="1000">
                          <a:effectLst/>
                        </a:rPr>
                      </a:br>
                      <a:r>
                        <a:rPr lang="en-US" sz="1000">
                          <a:effectLst/>
                        </a:rPr>
                        <a:t>}</a:t>
                      </a:r>
                      <a:endParaRPr lang="zh-CN" sz="10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912250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48184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/>
              <a:t>消费端</a:t>
            </a:r>
            <a:r>
              <a:rPr lang="en-US" altLang="zh-CN"/>
              <a:t>Token</a:t>
            </a:r>
            <a:r>
              <a:rPr lang="zh-CN" altLang="zh-CN"/>
              <a:t>操作流程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zh-CN"/>
              <a:t>此时的网关需要进行</a:t>
            </a:r>
            <a:r>
              <a:rPr lang="en-US" altLang="zh-CN"/>
              <a:t>Token</a:t>
            </a:r>
            <a:r>
              <a:rPr lang="zh-CN" altLang="zh-CN"/>
              <a:t>有效性检查，而资源微服务需要进行</a:t>
            </a:r>
            <a:r>
              <a:rPr lang="en-US" altLang="zh-CN"/>
              <a:t>Token</a:t>
            </a:r>
            <a:r>
              <a:rPr lang="zh-CN" altLang="zh-CN"/>
              <a:t>授权检查，所以在消费端进行服务资源调用时就必须通过头信息的形式进行</a:t>
            </a:r>
            <a:r>
              <a:rPr lang="en-US" altLang="zh-CN"/>
              <a:t>Token</a:t>
            </a:r>
            <a:r>
              <a:rPr lang="zh-CN" altLang="zh-CN"/>
              <a:t>传递。考虑到代码整体的结构性需要，可以利用</a:t>
            </a:r>
            <a:r>
              <a:rPr lang="en-US" altLang="zh-CN"/>
              <a:t>CommandLineRunner</a:t>
            </a:r>
            <a:r>
              <a:rPr lang="zh-CN" altLang="zh-CN"/>
              <a:t>接口在容器启动时进行</a:t>
            </a:r>
            <a:r>
              <a:rPr lang="en-US" altLang="zh-CN"/>
              <a:t>Token</a:t>
            </a:r>
            <a:r>
              <a:rPr lang="zh-CN" altLang="zh-CN"/>
              <a:t>加载，并将其保存在系统属性之中，这样在每次请求时基于拦截器的方式通过系统属性加载</a:t>
            </a:r>
            <a:r>
              <a:rPr lang="en-US" altLang="zh-CN"/>
              <a:t>Token</a:t>
            </a:r>
            <a:r>
              <a:rPr lang="zh-CN" altLang="zh-CN"/>
              <a:t>数据，并以头信息的形式发送</a:t>
            </a:r>
            <a:r>
              <a:rPr lang="en-US" altLang="zh-CN"/>
              <a:t>Token</a:t>
            </a:r>
            <a:r>
              <a:rPr lang="zh-CN" altLang="zh-CN"/>
              <a:t>数据，这样就可以实现服务的正确调用</a:t>
            </a:r>
            <a:endParaRPr lang="zh-CN" altLang="en-US"/>
          </a:p>
        </p:txBody>
      </p:sp>
      <p:pic>
        <p:nvPicPr>
          <p:cNvPr id="1026" name="图片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530" y="2923117"/>
            <a:ext cx="11463354" cy="1856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11381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Token</a:t>
            </a:r>
            <a:r>
              <a:rPr lang="zh-CN" altLang="zh-CN"/>
              <a:t>业务接口</a:t>
            </a:r>
            <a:endParaRPr lang="zh-CN" altLang="en-US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/>
          </p:nvPr>
        </p:nvGraphicFramePr>
        <p:xfrm>
          <a:off x="235532" y="849086"/>
          <a:ext cx="11689768" cy="5754913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{5940675A-B579-460E-94D1-54222C63F5DA}</a:tableStyleId>
              </a:tblPr>
              <a:tblGrid>
                <a:gridCol w="11689768">
                  <a:extLst>
                    <a:ext uri="{9D8B030D-6E8A-4147-A177-3AD203B41FA5}">
                      <a16:colId xmlns:a16="http://schemas.microsoft.com/office/drawing/2014/main" val="710456331"/>
                    </a:ext>
                  </a:extLst>
                </a:gridCol>
              </a:tblGrid>
              <a:tr h="5754913">
                <a:tc>
                  <a:txBody>
                    <a:bodyPr/>
                    <a:lstStyle/>
                    <a:p>
                      <a:r>
                        <a:rPr lang="en-US" sz="1800">
                          <a:effectLst/>
                        </a:rPr>
                        <a:t>package com.yootk.service;</a:t>
                      </a:r>
                      <a:br>
                        <a:rPr lang="en-US" sz="1800">
                          <a:effectLst/>
                        </a:rPr>
                      </a:br>
                      <a:r>
                        <a:rPr lang="en-US" sz="1800">
                          <a:effectLst/>
                        </a:rPr>
                        <a:t>@FeignClient(value="microcloud.gateway") 			// </a:t>
                      </a:r>
                      <a:r>
                        <a:rPr lang="zh-CN" sz="1800">
                          <a:effectLst/>
                        </a:rPr>
                        <a:t>网关调用</a:t>
                      </a:r>
                      <a:r>
                        <a:rPr lang="en-US" sz="1800">
                          <a:effectLst/>
                        </a:rPr>
                        <a:t/>
                      </a:r>
                      <a:br>
                        <a:rPr lang="en-US" sz="1800">
                          <a:effectLst/>
                        </a:rPr>
                      </a:br>
                      <a:r>
                        <a:rPr lang="en-US" sz="1800">
                          <a:effectLst/>
                        </a:rPr>
                        <a:t>public interface IMemberTokenService {</a:t>
                      </a:r>
                      <a:br>
                        <a:rPr lang="en-US" sz="1800">
                          <a:effectLst/>
                        </a:rPr>
                      </a:br>
                      <a:r>
                        <a:rPr lang="en-US" sz="1800">
                          <a:effectLst/>
                        </a:rPr>
                        <a:t>    @GetMapping("/token/create") 				// </a:t>
                      </a:r>
                      <a:r>
                        <a:rPr lang="zh-CN" sz="1800">
                          <a:effectLst/>
                        </a:rPr>
                        <a:t>获取</a:t>
                      </a:r>
                      <a:r>
                        <a:rPr lang="en-US" sz="1800">
                          <a:effectLst/>
                        </a:rPr>
                        <a:t>Token</a:t>
                      </a:r>
                      <a:r>
                        <a:rPr lang="zh-CN" sz="1800">
                          <a:effectLst/>
                        </a:rPr>
                        <a:t>路径</a:t>
                      </a:r>
                      <a:r>
                        <a:rPr lang="en-US" sz="1800">
                          <a:effectLst/>
                        </a:rPr>
                        <a:t/>
                      </a:r>
                      <a:br>
                        <a:rPr lang="en-US" sz="1800">
                          <a:effectLst/>
                        </a:rPr>
                      </a:br>
                      <a:r>
                        <a:rPr lang="en-US" sz="1800">
                          <a:effectLst/>
                        </a:rPr>
                        <a:t>    public String login(MemberDTO memberDTO);</a:t>
                      </a:r>
                      <a:br>
                        <a:rPr lang="en-US" sz="1800">
                          <a:effectLst/>
                        </a:rPr>
                      </a:br>
                      <a:r>
                        <a:rPr lang="en-US" sz="1800">
                          <a:effectLst/>
                        </a:rPr>
                        <a:t>}</a:t>
                      </a:r>
                      <a:endParaRPr lang="zh-CN" sz="18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386169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54354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/>
              <a:t>创建容器启动执行类</a:t>
            </a:r>
            <a:endParaRPr lang="zh-CN" altLang="en-US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/>
          </p:nvPr>
        </p:nvGraphicFramePr>
        <p:xfrm>
          <a:off x="197433" y="849086"/>
          <a:ext cx="11685534" cy="5729513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{5940675A-B579-460E-94D1-54222C63F5DA}</a:tableStyleId>
              </a:tblPr>
              <a:tblGrid>
                <a:gridCol w="11685534">
                  <a:extLst>
                    <a:ext uri="{9D8B030D-6E8A-4147-A177-3AD203B41FA5}">
                      <a16:colId xmlns:a16="http://schemas.microsoft.com/office/drawing/2014/main" val="3108107842"/>
                    </a:ext>
                  </a:extLst>
                </a:gridCol>
              </a:tblGrid>
              <a:tr h="5729513"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package com.yootk.service.load;</a:t>
                      </a:r>
                      <a:br>
                        <a:rPr lang="en-US" sz="1600">
                          <a:effectLst/>
                        </a:rPr>
                      </a:br>
                      <a:r>
                        <a:rPr lang="en-US" sz="1600">
                          <a:effectLst/>
                        </a:rPr>
                        <a:t>@Component</a:t>
                      </a:r>
                      <a:br>
                        <a:rPr lang="en-US" sz="1600">
                          <a:effectLst/>
                        </a:rPr>
                      </a:br>
                      <a:r>
                        <a:rPr lang="en-US" sz="1600">
                          <a:effectLst/>
                        </a:rPr>
                        <a:t>@Slf4j</a:t>
                      </a:r>
                      <a:br>
                        <a:rPr lang="en-US" sz="1600">
                          <a:effectLst/>
                        </a:rPr>
                      </a:br>
                      <a:r>
                        <a:rPr lang="en-US" sz="1600">
                          <a:effectLst/>
                        </a:rPr>
                        <a:t>public class FeignTokenLoaderRunner implements CommandLineRunner { 	// </a:t>
                      </a:r>
                      <a:r>
                        <a:rPr lang="zh-CN" sz="1600">
                          <a:effectLst/>
                        </a:rPr>
                        <a:t>启动后运行</a:t>
                      </a:r>
                      <a:r>
                        <a:rPr lang="en-US" sz="1600">
                          <a:effectLst/>
                        </a:rPr>
                        <a:t/>
                      </a:r>
                      <a:br>
                        <a:rPr lang="en-US" sz="1600">
                          <a:effectLst/>
                        </a:rPr>
                      </a:br>
                      <a:r>
                        <a:rPr lang="en-US" sz="1600">
                          <a:effectLst/>
                        </a:rPr>
                        <a:t>    @Autowired</a:t>
                      </a:r>
                      <a:br>
                        <a:rPr lang="en-US" sz="1600">
                          <a:effectLst/>
                        </a:rPr>
                      </a:br>
                      <a:r>
                        <a:rPr lang="en-US" sz="1600">
                          <a:effectLst/>
                        </a:rPr>
                        <a:t>    private IMemberTokenService memberTokenService; 	// </a:t>
                      </a:r>
                      <a:r>
                        <a:rPr lang="zh-CN" sz="1600">
                          <a:effectLst/>
                        </a:rPr>
                        <a:t>业务接口实例</a:t>
                      </a:r>
                      <a:r>
                        <a:rPr lang="en-US" sz="1600">
                          <a:effectLst/>
                        </a:rPr>
                        <a:t/>
                      </a:r>
                      <a:br>
                        <a:rPr lang="en-US" sz="1600">
                          <a:effectLst/>
                        </a:rPr>
                      </a:br>
                      <a:r>
                        <a:rPr lang="en-US" sz="1600">
                          <a:effectLst/>
                        </a:rPr>
                        <a:t>    @Override</a:t>
                      </a:r>
                      <a:br>
                        <a:rPr lang="en-US" sz="1600">
                          <a:effectLst/>
                        </a:rPr>
                      </a:br>
                      <a:r>
                        <a:rPr lang="en-US" sz="1600">
                          <a:effectLst/>
                        </a:rPr>
                        <a:t>    public void run(String... args) throws Exception {</a:t>
                      </a:r>
                      <a:br>
                        <a:rPr lang="en-US" sz="1600">
                          <a:effectLst/>
                        </a:rPr>
                      </a:br>
                      <a:r>
                        <a:rPr lang="en-US" sz="1600">
                          <a:effectLst/>
                        </a:rPr>
                        <a:t>        MemberDTO dto = new MemberDTO() ; 			// </a:t>
                      </a:r>
                      <a:r>
                        <a:rPr lang="zh-CN" sz="1600">
                          <a:effectLst/>
                        </a:rPr>
                        <a:t>实例化</a:t>
                      </a:r>
                      <a:r>
                        <a:rPr lang="en-US" sz="1600">
                          <a:effectLst/>
                        </a:rPr>
                        <a:t>DTO</a:t>
                      </a:r>
                      <a:r>
                        <a:rPr lang="zh-CN" sz="1600">
                          <a:effectLst/>
                        </a:rPr>
                        <a:t>对象</a:t>
                      </a:r>
                      <a:r>
                        <a:rPr lang="en-US" sz="1600">
                          <a:effectLst/>
                        </a:rPr>
                        <a:t/>
                      </a:r>
                      <a:br>
                        <a:rPr lang="en-US" sz="1600">
                          <a:effectLst/>
                        </a:rPr>
                      </a:br>
                      <a:r>
                        <a:rPr lang="en-US" sz="1600">
                          <a:effectLst/>
                        </a:rPr>
                        <a:t>        dto.setMid("admin"); 				// </a:t>
                      </a:r>
                      <a:r>
                        <a:rPr lang="zh-CN" sz="1600">
                          <a:effectLst/>
                        </a:rPr>
                        <a:t>用户名</a:t>
                      </a:r>
                      <a:r>
                        <a:rPr lang="en-US" sz="1600">
                          <a:effectLst/>
                        </a:rPr>
                        <a:t/>
                      </a:r>
                      <a:br>
                        <a:rPr lang="en-US" sz="1600">
                          <a:effectLst/>
                        </a:rPr>
                      </a:br>
                      <a:r>
                        <a:rPr lang="en-US" sz="1600">
                          <a:effectLst/>
                        </a:rPr>
                        <a:t>        dto.setPassword("hello"); 				// </a:t>
                      </a:r>
                      <a:r>
                        <a:rPr lang="zh-CN" sz="1600">
                          <a:effectLst/>
                        </a:rPr>
                        <a:t>密码</a:t>
                      </a:r>
                      <a:r>
                        <a:rPr lang="en-US" sz="1600">
                          <a:effectLst/>
                        </a:rPr>
                        <a:t/>
                      </a:r>
                      <a:br>
                        <a:rPr lang="en-US" sz="1600">
                          <a:effectLst/>
                        </a:rPr>
                      </a:br>
                      <a:r>
                        <a:rPr lang="en-US" sz="1600">
                          <a:effectLst/>
                        </a:rPr>
                        <a:t>        String token = this.memberTokenService.login(dto); 	// </a:t>
                      </a:r>
                      <a:r>
                        <a:rPr lang="zh-CN" sz="1600">
                          <a:effectLst/>
                        </a:rPr>
                        <a:t>获取</a:t>
                      </a:r>
                      <a:r>
                        <a:rPr lang="en-US" sz="1600">
                          <a:effectLst/>
                        </a:rPr>
                        <a:t>Token</a:t>
                      </a:r>
                      <a:br>
                        <a:rPr lang="en-US" sz="1600">
                          <a:effectLst/>
                        </a:rPr>
                      </a:br>
                      <a:r>
                        <a:rPr lang="en-US" sz="1600">
                          <a:effectLst/>
                        </a:rPr>
                        <a:t>        if (token != null) {</a:t>
                      </a:r>
                      <a:br>
                        <a:rPr lang="en-US" sz="1600">
                          <a:effectLst/>
                        </a:rPr>
                      </a:br>
                      <a:r>
                        <a:rPr lang="en-US" sz="1600">
                          <a:effectLst/>
                        </a:rPr>
                        <a:t>            log.info("</a:t>
                      </a:r>
                      <a:r>
                        <a:rPr lang="zh-CN" sz="1600">
                          <a:effectLst/>
                        </a:rPr>
                        <a:t>获取</a:t>
                      </a:r>
                      <a:r>
                        <a:rPr lang="en-US" sz="1600">
                          <a:effectLst/>
                        </a:rPr>
                        <a:t>Token</a:t>
                      </a:r>
                      <a:r>
                        <a:rPr lang="zh-CN" sz="1600">
                          <a:effectLst/>
                        </a:rPr>
                        <a:t>数据成功：</a:t>
                      </a:r>
                      <a:r>
                        <a:rPr lang="en-US" sz="1600">
                          <a:effectLst/>
                        </a:rPr>
                        <a:t>{}", token); 		// </a:t>
                      </a:r>
                      <a:r>
                        <a:rPr lang="zh-CN" sz="1600">
                          <a:effectLst/>
                        </a:rPr>
                        <a:t>日志输出</a:t>
                      </a:r>
                      <a:r>
                        <a:rPr lang="en-US" sz="1600">
                          <a:effectLst/>
                        </a:rPr>
                        <a:t/>
                      </a:r>
                      <a:br>
                        <a:rPr lang="en-US" sz="1600">
                          <a:effectLst/>
                        </a:rPr>
                      </a:br>
                      <a:r>
                        <a:rPr lang="en-US" sz="1600">
                          <a:effectLst/>
                        </a:rPr>
                        <a:t>            System.setProperty("yootk.token", token); 	// </a:t>
                      </a:r>
                      <a:r>
                        <a:rPr lang="zh-CN" sz="1600">
                          <a:effectLst/>
                        </a:rPr>
                        <a:t>保存属性</a:t>
                      </a:r>
                      <a:r>
                        <a:rPr lang="en-US" sz="1600">
                          <a:effectLst/>
                        </a:rPr>
                        <a:t/>
                      </a:r>
                      <a:br>
                        <a:rPr lang="en-US" sz="1600">
                          <a:effectLst/>
                        </a:rPr>
                      </a:br>
                      <a:r>
                        <a:rPr lang="en-US" sz="1600">
                          <a:effectLst/>
                        </a:rPr>
                        <a:t>        }</a:t>
                      </a:r>
                      <a:br>
                        <a:rPr lang="en-US" sz="1600">
                          <a:effectLst/>
                        </a:rPr>
                      </a:br>
                      <a:r>
                        <a:rPr lang="en-US" sz="1600">
                          <a:effectLst/>
                        </a:rPr>
                        <a:t>    }</a:t>
                      </a:r>
                      <a:br>
                        <a:rPr lang="en-US" sz="1600">
                          <a:effectLst/>
                        </a:rPr>
                      </a:br>
                      <a:r>
                        <a:rPr lang="en-US" sz="1600">
                          <a:effectLst/>
                        </a:rPr>
                        <a:t>}</a:t>
                      </a:r>
                      <a:endParaRPr lang="zh-CN" sz="16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58137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98065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FeignConfig</a:t>
            </a:r>
            <a:r>
              <a:rPr lang="zh-CN" altLang="zh-CN"/>
              <a:t>配置类</a:t>
            </a:r>
            <a:endParaRPr lang="zh-CN" altLang="en-US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/>
          </p:nvPr>
        </p:nvGraphicFramePr>
        <p:xfrm>
          <a:off x="197431" y="896303"/>
          <a:ext cx="11622035" cy="5750030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{5940675A-B579-460E-94D1-54222C63F5DA}</a:tableStyleId>
              </a:tblPr>
              <a:tblGrid>
                <a:gridCol w="11622035">
                  <a:extLst>
                    <a:ext uri="{9D8B030D-6E8A-4147-A177-3AD203B41FA5}">
                      <a16:colId xmlns:a16="http://schemas.microsoft.com/office/drawing/2014/main" val="4076345399"/>
                    </a:ext>
                  </a:extLst>
                </a:gridCol>
              </a:tblGrid>
              <a:tr h="5750030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package com.yootk.service.config;</a:t>
                      </a:r>
                      <a:br>
                        <a:rPr lang="en-US" sz="1400">
                          <a:effectLst/>
                        </a:rPr>
                      </a:br>
                      <a:r>
                        <a:rPr lang="en-US" sz="1400">
                          <a:effectLst/>
                        </a:rPr>
                        <a:t>public class FeignConfig {</a:t>
                      </a:r>
                      <a:br>
                        <a:rPr lang="en-US" sz="1400">
                          <a:effectLst/>
                        </a:rPr>
                      </a:br>
                      <a:r>
                        <a:rPr lang="en-US" sz="1400">
                          <a:effectLst/>
                        </a:rPr>
                        <a:t>    @Bean</a:t>
                      </a:r>
                      <a:br>
                        <a:rPr lang="en-US" sz="1400">
                          <a:effectLst/>
                        </a:rPr>
                      </a:br>
                      <a:r>
                        <a:rPr lang="en-US" sz="1400">
                          <a:effectLst/>
                        </a:rPr>
                        <a:t>    public Logger.Level level() {</a:t>
                      </a:r>
                      <a:br>
                        <a:rPr lang="en-US" sz="1400">
                          <a:effectLst/>
                        </a:rPr>
                      </a:br>
                      <a:r>
                        <a:rPr lang="en-US" sz="1400">
                          <a:effectLst/>
                        </a:rPr>
                        <a:t>        return Logger.Level.FULL; 				 // </a:t>
                      </a:r>
                      <a:r>
                        <a:rPr lang="zh-CN" sz="1400">
                          <a:effectLst/>
                        </a:rPr>
                        <a:t>打印所有请求的细节</a:t>
                      </a:r>
                      <a:r>
                        <a:rPr lang="en-US" sz="1400">
                          <a:effectLst/>
                        </a:rPr>
                        <a:t/>
                      </a:r>
                      <a:br>
                        <a:rPr lang="en-US" sz="1400">
                          <a:effectLst/>
                        </a:rPr>
                      </a:br>
                      <a:r>
                        <a:rPr lang="en-US" sz="1400">
                          <a:effectLst/>
                        </a:rPr>
                        <a:t>    }</a:t>
                      </a:r>
                      <a:br>
                        <a:rPr lang="en-US" sz="1400">
                          <a:effectLst/>
                        </a:rPr>
                      </a:br>
                      <a:r>
                        <a:rPr lang="en-US" sz="1400">
                          <a:effectLst/>
                        </a:rPr>
                        <a:t>    @Bean</a:t>
                      </a:r>
                      <a:br>
                        <a:rPr lang="en-US" sz="1400">
                          <a:effectLst/>
                        </a:rPr>
                      </a:br>
                      <a:r>
                        <a:rPr lang="en-US" sz="1400">
                          <a:effectLst/>
                        </a:rPr>
                        <a:t>    public RequestInterceptor getFeignRequestInterceptor() {	// </a:t>
                      </a:r>
                      <a:r>
                        <a:rPr lang="zh-CN" sz="1400">
                          <a:effectLst/>
                        </a:rPr>
                        <a:t>请求拦截器</a:t>
                      </a:r>
                      <a:r>
                        <a:rPr lang="en-US" sz="1400">
                          <a:effectLst/>
                        </a:rPr>
                        <a:t/>
                      </a:r>
                      <a:br>
                        <a:rPr lang="en-US" sz="1400">
                          <a:effectLst/>
                        </a:rPr>
                      </a:br>
                      <a:r>
                        <a:rPr lang="en-US" sz="1400">
                          <a:effectLst/>
                        </a:rPr>
                        <a:t>        return (template -&gt; {</a:t>
                      </a:r>
                      <a:br>
                        <a:rPr lang="en-US" sz="1400">
                          <a:effectLst/>
                        </a:rPr>
                      </a:br>
                      <a:r>
                        <a:rPr lang="en-US" sz="1400">
                          <a:effectLst/>
                        </a:rPr>
                        <a:t>            template.header("serviceName", "pc");		// Sentinel</a:t>
                      </a:r>
                      <a:r>
                        <a:rPr lang="zh-CN" sz="1400">
                          <a:effectLst/>
                        </a:rPr>
                        <a:t>授权规则</a:t>
                      </a:r>
                      <a:r>
                        <a:rPr lang="en-US" sz="1400">
                          <a:effectLst/>
                        </a:rPr>
                        <a:t/>
                      </a:r>
                      <a:br>
                        <a:rPr lang="en-US" sz="1400">
                          <a:effectLst/>
                        </a:rPr>
                      </a:br>
                      <a:r>
                        <a:rPr lang="en-US" sz="1400">
                          <a:effectLst/>
                        </a:rPr>
                        <a:t>            template.header("yootk-token", 		System.getProperty("yootk.token")); 	// Token</a:t>
                      </a:r>
                      <a:r>
                        <a:rPr lang="zh-CN" sz="1400">
                          <a:effectLst/>
                        </a:rPr>
                        <a:t>传递</a:t>
                      </a:r>
                      <a:r>
                        <a:rPr lang="en-US" sz="1400">
                          <a:effectLst/>
                        </a:rPr>
                        <a:t/>
                      </a:r>
                      <a:br>
                        <a:rPr lang="en-US" sz="1400">
                          <a:effectLst/>
                        </a:rPr>
                      </a:br>
                      <a:r>
                        <a:rPr lang="en-US" sz="1400">
                          <a:effectLst/>
                        </a:rPr>
                        <a:t>        }); 						// </a:t>
                      </a:r>
                      <a:r>
                        <a:rPr lang="zh-CN" sz="1400">
                          <a:effectLst/>
                        </a:rPr>
                        <a:t>设置头信息</a:t>
                      </a:r>
                      <a:r>
                        <a:rPr lang="en-US" sz="1400">
                          <a:effectLst/>
                        </a:rPr>
                        <a:t/>
                      </a:r>
                      <a:br>
                        <a:rPr lang="en-US" sz="1400">
                          <a:effectLst/>
                        </a:rPr>
                      </a:br>
                      <a:r>
                        <a:rPr lang="en-US" sz="1400">
                          <a:effectLst/>
                        </a:rPr>
                        <a:t>    }</a:t>
                      </a:r>
                      <a:br>
                        <a:rPr lang="en-US" sz="1400">
                          <a:effectLst/>
                        </a:rPr>
                      </a:br>
                      <a:r>
                        <a:rPr lang="en-US" sz="1400">
                          <a:effectLst/>
                        </a:rPr>
                        <a:t>}</a:t>
                      </a:r>
                      <a:endParaRPr lang="zh-CN" sz="14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054322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27536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FeignConfig</a:t>
            </a:r>
            <a:r>
              <a:rPr lang="zh-CN" altLang="zh-CN"/>
              <a:t>配置类</a:t>
            </a:r>
            <a:endParaRPr lang="zh-CN" altLang="en-US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/>
          </p:nvPr>
        </p:nvGraphicFramePr>
        <p:xfrm>
          <a:off x="231299" y="893763"/>
          <a:ext cx="11689768" cy="5769504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{5940675A-B579-460E-94D1-54222C63F5DA}</a:tableStyleId>
              </a:tblPr>
              <a:tblGrid>
                <a:gridCol w="11689768">
                  <a:extLst>
                    <a:ext uri="{9D8B030D-6E8A-4147-A177-3AD203B41FA5}">
                      <a16:colId xmlns:a16="http://schemas.microsoft.com/office/drawing/2014/main" val="219839131"/>
                    </a:ext>
                  </a:extLst>
                </a:gridCol>
              </a:tblGrid>
              <a:tr h="5769504"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package com.yootk.consumer;</a:t>
                      </a:r>
                      <a:br>
                        <a:rPr lang="en-US" sz="1600">
                          <a:effectLst/>
                        </a:rPr>
                      </a:br>
                      <a:r>
                        <a:rPr lang="en-US" sz="1600">
                          <a:effectLst/>
                        </a:rPr>
                        <a:t>@SpringBootApplication</a:t>
                      </a:r>
                      <a:br>
                        <a:rPr lang="en-US" sz="1600">
                          <a:effectLst/>
                        </a:rPr>
                      </a:br>
                      <a:r>
                        <a:rPr lang="en-US" sz="1600">
                          <a:effectLst/>
                        </a:rPr>
                        <a:t>@EnableDiscoveryClient 					// </a:t>
                      </a:r>
                      <a:r>
                        <a:rPr lang="zh-CN" sz="1600">
                          <a:effectLst/>
                        </a:rPr>
                        <a:t>启用发现服务</a:t>
                      </a:r>
                      <a:r>
                        <a:rPr lang="en-US" sz="1600">
                          <a:effectLst/>
                        </a:rPr>
                        <a:t/>
                      </a:r>
                      <a:br>
                        <a:rPr lang="en-US" sz="1600">
                          <a:effectLst/>
                        </a:rPr>
                      </a:br>
                      <a:r>
                        <a:rPr lang="en-US" sz="1600">
                          <a:effectLst/>
                        </a:rPr>
                        <a:t>@ComponentScan({"com.yootk.service","com.yootk.consumer"}) 	// </a:t>
                      </a:r>
                      <a:r>
                        <a:rPr lang="zh-CN" sz="1600">
                          <a:effectLst/>
                        </a:rPr>
                        <a:t>配置扫描包</a:t>
                      </a:r>
                      <a:r>
                        <a:rPr lang="en-US" sz="1600">
                          <a:effectLst/>
                        </a:rPr>
                        <a:t/>
                      </a:r>
                      <a:br>
                        <a:rPr lang="en-US" sz="1600">
                          <a:effectLst/>
                        </a:rPr>
                      </a:br>
                      <a:r>
                        <a:rPr lang="en-US" sz="1600">
                          <a:effectLst/>
                        </a:rPr>
                        <a:t>@EnableFeignClients(basePackages={"com.yootk.service"}, 	defaultConfiguration = FeignConfig.class)</a:t>
                      </a:r>
                      <a:br>
                        <a:rPr lang="en-US" sz="1600">
                          <a:effectLst/>
                        </a:rPr>
                      </a:br>
                      <a:r>
                        <a:rPr lang="en-US" sz="1600">
                          <a:effectLst/>
                        </a:rPr>
                        <a:t>public class StartConsumerApplication { 			// </a:t>
                      </a:r>
                      <a:r>
                        <a:rPr lang="zh-CN" sz="1600">
                          <a:effectLst/>
                        </a:rPr>
                        <a:t>李兴华高薪就业编程训练营</a:t>
                      </a:r>
                      <a:r>
                        <a:rPr lang="en-US" sz="1600">
                          <a:effectLst/>
                        </a:rPr>
                        <a:t/>
                      </a:r>
                      <a:br>
                        <a:rPr lang="en-US" sz="1600">
                          <a:effectLst/>
                        </a:rPr>
                      </a:br>
                      <a:r>
                        <a:rPr lang="en-US" sz="1600">
                          <a:effectLst/>
                        </a:rPr>
                        <a:t>    public static void main(String[] args) { 		// </a:t>
                      </a:r>
                      <a:r>
                        <a:rPr lang="zh-CN" sz="1600">
                          <a:effectLst/>
                        </a:rPr>
                        <a:t>沐言科技：</a:t>
                      </a:r>
                      <a:r>
                        <a:rPr lang="en-US" sz="1600">
                          <a:effectLst/>
                        </a:rPr>
                        <a:t>www.yootk.com</a:t>
                      </a:r>
                      <a:br>
                        <a:rPr lang="en-US" sz="1600">
                          <a:effectLst/>
                        </a:rPr>
                      </a:br>
                      <a:r>
                        <a:rPr lang="en-US" sz="1600">
                          <a:effectLst/>
                        </a:rPr>
                        <a:t>        SpringApplication.run(StartConsumerApplication.class, args); 	// </a:t>
                      </a:r>
                      <a:r>
                        <a:rPr lang="zh-CN" sz="1600">
                          <a:effectLst/>
                        </a:rPr>
                        <a:t>服务启动</a:t>
                      </a:r>
                      <a:r>
                        <a:rPr lang="en-US" sz="1600">
                          <a:effectLst/>
                        </a:rPr>
                        <a:t/>
                      </a:r>
                      <a:br>
                        <a:rPr lang="en-US" sz="1600">
                          <a:effectLst/>
                        </a:rPr>
                      </a:br>
                      <a:r>
                        <a:rPr lang="en-US" sz="1600">
                          <a:effectLst/>
                        </a:rPr>
                        <a:t>    }</a:t>
                      </a:r>
                      <a:br>
                        <a:rPr lang="en-US" sz="1600">
                          <a:effectLst/>
                        </a:rPr>
                      </a:br>
                      <a:r>
                        <a:rPr lang="en-US" sz="1600">
                          <a:effectLst/>
                        </a:rPr>
                        <a:t>}</a:t>
                      </a:r>
                      <a:endParaRPr lang="zh-CN" sz="16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871957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95480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SpringBootAdmin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mtClean="0"/>
              <a:t>SpringBoot</a:t>
            </a:r>
            <a:r>
              <a:rPr lang="zh-CN" altLang="zh-CN"/>
              <a:t>的应用程序可以通过</a:t>
            </a:r>
            <a:r>
              <a:rPr lang="en-US" altLang="zh-CN"/>
              <a:t>Actuator</a:t>
            </a:r>
            <a:r>
              <a:rPr lang="zh-CN" altLang="zh-CN"/>
              <a:t>提供服务监控数据，每一次访问时都只能获取当前的状态数据，所以为了便于观察就需要将这些数据汇总在一起进行统一监控（例如：</a:t>
            </a:r>
            <a:r>
              <a:rPr lang="en-US" altLang="zh-CN"/>
              <a:t>Prometheus</a:t>
            </a:r>
            <a:r>
              <a:rPr lang="zh-CN" altLang="zh-CN"/>
              <a:t>），而在</a:t>
            </a:r>
            <a:r>
              <a:rPr lang="en-US" altLang="zh-CN"/>
              <a:t>SpringCloud</a:t>
            </a:r>
            <a:r>
              <a:rPr lang="zh-CN" altLang="zh-CN"/>
              <a:t>的服务管理阶段就必须考虑到全部节点的监控（例如：资源、网关、消费端等），这样就推荐使用</a:t>
            </a:r>
            <a:r>
              <a:rPr lang="en-US" altLang="zh-CN"/>
              <a:t>SpringBootAdmin</a:t>
            </a:r>
            <a:r>
              <a:rPr lang="zh-CN" altLang="zh-CN"/>
              <a:t>开源项目进行管理。</a:t>
            </a:r>
            <a:endParaRPr lang="zh-CN" altLang="en-US"/>
          </a:p>
        </p:txBody>
      </p:sp>
      <p:pic>
        <p:nvPicPr>
          <p:cNvPr id="1026" name="图片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472" y="2569754"/>
            <a:ext cx="11326043" cy="23324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89221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JWT</a:t>
            </a:r>
            <a:r>
              <a:rPr lang="zh-CN" altLang="zh-CN"/>
              <a:t>安全认证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zh-CN"/>
              <a:t>在新版本的</a:t>
            </a:r>
            <a:r>
              <a:rPr lang="en-US" altLang="zh-CN"/>
              <a:t>SpringCloud</a:t>
            </a:r>
            <a:r>
              <a:rPr lang="zh-CN" altLang="zh-CN"/>
              <a:t>项目开发中考虑到服务处理性能以及代码的可维护性，所以本书并不推荐使用</a:t>
            </a:r>
            <a:r>
              <a:rPr lang="en-US" altLang="zh-CN"/>
              <a:t>OAuth2</a:t>
            </a:r>
            <a:r>
              <a:rPr lang="zh-CN" altLang="zh-CN"/>
              <a:t>方式进行统一认证管理，并且</a:t>
            </a:r>
            <a:r>
              <a:rPr lang="en-US" altLang="zh-CN"/>
              <a:t>SpringCloud</a:t>
            </a:r>
            <a:r>
              <a:rPr lang="zh-CN" altLang="zh-CN"/>
              <a:t>官方推荐的技术是基于</a:t>
            </a:r>
            <a:r>
              <a:rPr lang="en-US" altLang="zh-CN"/>
              <a:t>JWT</a:t>
            </a:r>
            <a:r>
              <a:rPr lang="zh-CN" altLang="zh-CN"/>
              <a:t>（</a:t>
            </a:r>
            <a:r>
              <a:rPr lang="en-US" altLang="zh-CN"/>
              <a:t>JSON Web Token</a:t>
            </a:r>
            <a:r>
              <a:rPr lang="zh-CN" altLang="zh-CN"/>
              <a:t>）的方式进行认证处</a:t>
            </a:r>
            <a:r>
              <a:rPr lang="zh-CN" altLang="zh-CN" smtClean="0"/>
              <a:t>理。</a:t>
            </a:r>
            <a:r>
              <a:rPr lang="zh-CN" altLang="zh-CN"/>
              <a:t>这样只需要在每次请求前获取</a:t>
            </a:r>
            <a:r>
              <a:rPr lang="en-US" altLang="zh-CN"/>
              <a:t>JWT</a:t>
            </a:r>
            <a:r>
              <a:rPr lang="zh-CN" altLang="zh-CN"/>
              <a:t>数据，并且在每次请求时传递</a:t>
            </a:r>
            <a:r>
              <a:rPr lang="en-US" altLang="zh-CN"/>
              <a:t>JWT</a:t>
            </a:r>
            <a:r>
              <a:rPr lang="zh-CN" altLang="zh-CN"/>
              <a:t>数据即可轻松的实现认证与授权检查。</a:t>
            </a:r>
          </a:p>
          <a:p>
            <a:endParaRPr lang="zh-CN" altLang="en-US"/>
          </a:p>
        </p:txBody>
      </p:sp>
      <p:pic>
        <p:nvPicPr>
          <p:cNvPr id="3074" name="图片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215" y="2404110"/>
            <a:ext cx="11572557" cy="3130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05109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microcloud-admin-8000</a:t>
            </a:r>
            <a:r>
              <a:rPr lang="zh-CN" altLang="en-US" smtClean="0"/>
              <a:t>子模块</a:t>
            </a:r>
            <a:endParaRPr lang="zh-CN" altLang="en-US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/>
          </p:nvPr>
        </p:nvGraphicFramePr>
        <p:xfrm>
          <a:off x="218599" y="849087"/>
          <a:ext cx="11677068" cy="5725280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{5940675A-B579-460E-94D1-54222C63F5DA}</a:tableStyleId>
              </a:tblPr>
              <a:tblGrid>
                <a:gridCol w="11677068">
                  <a:extLst>
                    <a:ext uri="{9D8B030D-6E8A-4147-A177-3AD203B41FA5}">
                      <a16:colId xmlns:a16="http://schemas.microsoft.com/office/drawing/2014/main" val="3467098888"/>
                    </a:ext>
                  </a:extLst>
                </a:gridCol>
              </a:tblGrid>
              <a:tr h="5725280"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project('microcloud-admin-8000') {  // </a:t>
                      </a:r>
                      <a:r>
                        <a:rPr lang="zh-CN" sz="1600">
                          <a:effectLst/>
                        </a:rPr>
                        <a:t>子模块</a:t>
                      </a:r>
                      <a:r>
                        <a:rPr lang="en-US" sz="1600">
                          <a:effectLst/>
                        </a:rPr>
                        <a:t/>
                      </a:r>
                      <a:br>
                        <a:rPr lang="en-US" sz="1600">
                          <a:effectLst/>
                        </a:rPr>
                      </a:br>
                      <a:r>
                        <a:rPr lang="en-US" sz="1600">
                          <a:effectLst/>
                        </a:rPr>
                        <a:t>    dependencies {</a:t>
                      </a:r>
                      <a:br>
                        <a:rPr lang="en-US" sz="1600">
                          <a:effectLst/>
                        </a:rPr>
                      </a:br>
                      <a:r>
                        <a:rPr lang="en-US" sz="1600">
                          <a:effectLst/>
                        </a:rPr>
                        <a:t>        implementation('org.springframework.boot:spring-boot-starter-web')</a:t>
                      </a:r>
                      <a:br>
                        <a:rPr lang="en-US" sz="1600">
                          <a:effectLst/>
                        </a:rPr>
                      </a:br>
                      <a:r>
                        <a:rPr lang="en-US" sz="1600">
                          <a:effectLst/>
                        </a:rPr>
                        <a:t>        implementation('de.codecentric:spring-boot-admin-starter-server:2.3.0')</a:t>
                      </a:r>
                      <a:br>
                        <a:rPr lang="en-US" sz="1600">
                          <a:effectLst/>
                        </a:rPr>
                      </a:br>
                      <a:r>
                        <a:rPr lang="en-US" sz="1600">
                          <a:effectLst/>
                        </a:rPr>
                        <a:t>        implementation('com.alibaba.cloud:' +</a:t>
                      </a:r>
                      <a:br>
                        <a:rPr lang="en-US" sz="1600">
                          <a:effectLst/>
                        </a:rPr>
                      </a:br>
                      <a:r>
                        <a:rPr lang="en-US" sz="1600">
                          <a:effectLst/>
                        </a:rPr>
                        <a:t>                'spring-cloud-starter-alibaba-nacos-discovery') {// Nacos</a:t>
                      </a:r>
                      <a:r>
                        <a:rPr lang="zh-CN" sz="1600">
                          <a:effectLst/>
                        </a:rPr>
                        <a:t>依赖</a:t>
                      </a:r>
                      <a:r>
                        <a:rPr lang="en-US" sz="1600">
                          <a:effectLst/>
                        </a:rPr>
                        <a:t/>
                      </a:r>
                      <a:br>
                        <a:rPr lang="en-US" sz="1600">
                          <a:effectLst/>
                        </a:rPr>
                      </a:br>
                      <a:r>
                        <a:rPr lang="en-US" sz="1600">
                          <a:effectLst/>
                        </a:rPr>
                        <a:t>            exclude group: 'com.alibaba.nacos', module: 'nacos-client' // </a:t>
                      </a:r>
                      <a:r>
                        <a:rPr lang="zh-CN" sz="1600">
                          <a:effectLst/>
                        </a:rPr>
                        <a:t>移除</a:t>
                      </a:r>
                      <a:r>
                        <a:rPr lang="en-US" sz="1600">
                          <a:effectLst/>
                        </a:rPr>
                        <a:t>nacos-client</a:t>
                      </a:r>
                      <a:br>
                        <a:rPr lang="en-US" sz="1600">
                          <a:effectLst/>
                        </a:rPr>
                      </a:br>
                      <a:r>
                        <a:rPr lang="en-US" sz="1600">
                          <a:effectLst/>
                        </a:rPr>
                        <a:t>        }</a:t>
                      </a:r>
                      <a:br>
                        <a:rPr lang="en-US" sz="1600">
                          <a:effectLst/>
                        </a:rPr>
                      </a:br>
                      <a:r>
                        <a:rPr lang="en-US" sz="1600">
                          <a:effectLst/>
                        </a:rPr>
                        <a:t>        implementation('com.alibaba.cloud:' +</a:t>
                      </a:r>
                      <a:br>
                        <a:rPr lang="en-US" sz="1600">
                          <a:effectLst/>
                        </a:rPr>
                      </a:br>
                      <a:r>
                        <a:rPr lang="en-US" sz="1600">
                          <a:effectLst/>
                        </a:rPr>
                        <a:t>                'spring-cloud-starter-alibaba-nacos-config') {// Nacos</a:t>
                      </a:r>
                      <a:r>
                        <a:rPr lang="zh-CN" sz="1600">
                          <a:effectLst/>
                        </a:rPr>
                        <a:t>配置</a:t>
                      </a:r>
                      <a:r>
                        <a:rPr lang="en-US" sz="1600">
                          <a:effectLst/>
                        </a:rPr>
                        <a:t/>
                      </a:r>
                      <a:br>
                        <a:rPr lang="en-US" sz="1600">
                          <a:effectLst/>
                        </a:rPr>
                      </a:br>
                      <a:r>
                        <a:rPr lang="en-US" sz="1600">
                          <a:effectLst/>
                        </a:rPr>
                        <a:t>            exclude group: 'com.alibaba.nacos', module: 'nacos-client' // </a:t>
                      </a:r>
                      <a:r>
                        <a:rPr lang="zh-CN" sz="1600">
                          <a:effectLst/>
                        </a:rPr>
                        <a:t>移除</a:t>
                      </a:r>
                      <a:r>
                        <a:rPr lang="en-US" sz="1600">
                          <a:effectLst/>
                        </a:rPr>
                        <a:t>nacos-client</a:t>
                      </a:r>
                      <a:br>
                        <a:rPr lang="en-US" sz="1600">
                          <a:effectLst/>
                        </a:rPr>
                      </a:br>
                      <a:r>
                        <a:rPr lang="en-US" sz="1600">
                          <a:effectLst/>
                        </a:rPr>
                        <a:t>        }</a:t>
                      </a:r>
                      <a:br>
                        <a:rPr lang="en-US" sz="1600">
                          <a:effectLst/>
                        </a:rPr>
                      </a:br>
                      <a:r>
                        <a:rPr lang="en-US" sz="1600">
                          <a:effectLst/>
                        </a:rPr>
                        <a:t>        implementation('com.alibaba.nacos:nacos-client:2.0.0') // NacosClient</a:t>
                      </a:r>
                      <a:r>
                        <a:rPr lang="zh-CN" sz="1600">
                          <a:effectLst/>
                        </a:rPr>
                        <a:t>依赖</a:t>
                      </a:r>
                      <a:r>
                        <a:rPr lang="en-US" sz="1600">
                          <a:effectLst/>
                        </a:rPr>
                        <a:t/>
                      </a:r>
                      <a:br>
                        <a:rPr lang="en-US" sz="1600">
                          <a:effectLst/>
                        </a:rPr>
                      </a:br>
                      <a:r>
                        <a:rPr lang="en-US" sz="1600">
                          <a:effectLst/>
                        </a:rPr>
                        <a:t>    }</a:t>
                      </a:r>
                      <a:br>
                        <a:rPr lang="en-US" sz="1600">
                          <a:effectLst/>
                        </a:rPr>
                      </a:br>
                      <a:r>
                        <a:rPr lang="en-US" sz="1600">
                          <a:effectLst/>
                        </a:rPr>
                        <a:t>}</a:t>
                      </a:r>
                      <a:endParaRPr lang="zh-CN" sz="16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327813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78784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/>
              <a:t>应用程序启动</a:t>
            </a:r>
            <a:endParaRPr lang="zh-CN" altLang="en-US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/>
          </p:nvPr>
        </p:nvGraphicFramePr>
        <p:xfrm>
          <a:off x="193198" y="849087"/>
          <a:ext cx="11681301" cy="5771846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{5940675A-B579-460E-94D1-54222C63F5DA}</a:tableStyleId>
              </a:tblPr>
              <a:tblGrid>
                <a:gridCol w="11681301">
                  <a:extLst>
                    <a:ext uri="{9D8B030D-6E8A-4147-A177-3AD203B41FA5}">
                      <a16:colId xmlns:a16="http://schemas.microsoft.com/office/drawing/2014/main" val="421638927"/>
                    </a:ext>
                  </a:extLst>
                </a:gridCol>
              </a:tblGrid>
              <a:tr h="5771846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package com.yootk.admin;</a:t>
                      </a:r>
                      <a:br>
                        <a:rPr lang="en-US" sz="1400">
                          <a:effectLst/>
                        </a:rPr>
                      </a:br>
                      <a:r>
                        <a:rPr lang="en-US" sz="1400">
                          <a:effectLst/>
                        </a:rPr>
                        <a:t>@EnableAdminServer 					// </a:t>
                      </a:r>
                      <a:r>
                        <a:rPr lang="zh-CN" sz="1400">
                          <a:effectLst/>
                        </a:rPr>
                        <a:t>启用</a:t>
                      </a:r>
                      <a:r>
                        <a:rPr lang="en-US" sz="1400">
                          <a:effectLst/>
                        </a:rPr>
                        <a:t>SpringBootAdmin</a:t>
                      </a:r>
                      <a:br>
                        <a:rPr lang="en-US" sz="1400">
                          <a:effectLst/>
                        </a:rPr>
                      </a:br>
                      <a:r>
                        <a:rPr lang="en-US" sz="1400">
                          <a:effectLst/>
                        </a:rPr>
                        <a:t>@EnableDiscoveryClient 					// Nacos</a:t>
                      </a:r>
                      <a:r>
                        <a:rPr lang="zh-CN" sz="1400">
                          <a:effectLst/>
                        </a:rPr>
                        <a:t>发现服务</a:t>
                      </a:r>
                      <a:r>
                        <a:rPr lang="en-US" sz="1400">
                          <a:effectLst/>
                        </a:rPr>
                        <a:t/>
                      </a:r>
                      <a:br>
                        <a:rPr lang="en-US" sz="1400">
                          <a:effectLst/>
                        </a:rPr>
                      </a:br>
                      <a:r>
                        <a:rPr lang="en-US" sz="1400">
                          <a:effectLst/>
                        </a:rPr>
                        <a:t>@SpringBootApplication 					// SpringBoot</a:t>
                      </a:r>
                      <a:r>
                        <a:rPr lang="zh-CN" sz="1400">
                          <a:effectLst/>
                        </a:rPr>
                        <a:t>启动注解</a:t>
                      </a:r>
                      <a:r>
                        <a:rPr lang="en-US" sz="1400">
                          <a:effectLst/>
                        </a:rPr>
                        <a:t/>
                      </a:r>
                      <a:br>
                        <a:rPr lang="en-US" sz="1400">
                          <a:effectLst/>
                        </a:rPr>
                      </a:br>
                      <a:r>
                        <a:rPr lang="en-US" sz="1400">
                          <a:effectLst/>
                        </a:rPr>
                        <a:t>public class StartSpringBootAdmin8000 { 			// </a:t>
                      </a:r>
                      <a:r>
                        <a:rPr lang="zh-CN" sz="1400">
                          <a:effectLst/>
                        </a:rPr>
                        <a:t>李兴华高薪就业编程训练营</a:t>
                      </a:r>
                      <a:r>
                        <a:rPr lang="en-US" sz="1400">
                          <a:effectLst/>
                        </a:rPr>
                        <a:t/>
                      </a:r>
                      <a:br>
                        <a:rPr lang="en-US" sz="1400">
                          <a:effectLst/>
                        </a:rPr>
                      </a:br>
                      <a:r>
                        <a:rPr lang="en-US" sz="1400">
                          <a:effectLst/>
                        </a:rPr>
                        <a:t>    public static void main(String[] args) { 		// </a:t>
                      </a:r>
                      <a:r>
                        <a:rPr lang="zh-CN" sz="1400">
                          <a:effectLst/>
                        </a:rPr>
                        <a:t>沐言科技：</a:t>
                      </a:r>
                      <a:r>
                        <a:rPr lang="en-US" sz="1400">
                          <a:effectLst/>
                        </a:rPr>
                        <a:t>www.yootk.com</a:t>
                      </a:r>
                      <a:br>
                        <a:rPr lang="en-US" sz="1400">
                          <a:effectLst/>
                        </a:rPr>
                      </a:br>
                      <a:r>
                        <a:rPr lang="en-US" sz="1400">
                          <a:effectLst/>
                        </a:rPr>
                        <a:t>        SpringApplication.run(StartSpringBootAdmin8000.class, args); // </a:t>
                      </a:r>
                      <a:r>
                        <a:rPr lang="zh-CN" sz="1400">
                          <a:effectLst/>
                        </a:rPr>
                        <a:t>服务启动</a:t>
                      </a:r>
                      <a:r>
                        <a:rPr lang="en-US" sz="1400">
                          <a:effectLst/>
                        </a:rPr>
                        <a:t/>
                      </a:r>
                      <a:br>
                        <a:rPr lang="en-US" sz="1400">
                          <a:effectLst/>
                        </a:rPr>
                      </a:br>
                      <a:r>
                        <a:rPr lang="en-US" sz="1400">
                          <a:effectLst/>
                        </a:rPr>
                        <a:t>    }</a:t>
                      </a:r>
                      <a:br>
                        <a:rPr lang="en-US" sz="1400">
                          <a:effectLst/>
                        </a:rPr>
                      </a:br>
                      <a:r>
                        <a:rPr lang="en-US" sz="1400">
                          <a:effectLst/>
                        </a:rPr>
                        <a:t>}</a:t>
                      </a:r>
                      <a:endParaRPr lang="zh-CN" sz="14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09076056"/>
                  </a:ext>
                </a:extLst>
              </a:tr>
            </a:tbl>
          </a:graphicData>
        </a:graphic>
      </p:graphicFrame>
      <p:pic>
        <p:nvPicPr>
          <p:cNvPr id="3073" name="图片 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1233" y="3290151"/>
            <a:ext cx="7799389" cy="314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57470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AdminSecurityConfigurer</a:t>
            </a:r>
            <a:endParaRPr lang="zh-CN" altLang="en-US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/>
          </p:nvPr>
        </p:nvGraphicFramePr>
        <p:xfrm>
          <a:off x="286333" y="849087"/>
          <a:ext cx="11490800" cy="5632146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{5940675A-B579-460E-94D1-54222C63F5DA}</a:tableStyleId>
              </a:tblPr>
              <a:tblGrid>
                <a:gridCol w="11490800">
                  <a:extLst>
                    <a:ext uri="{9D8B030D-6E8A-4147-A177-3AD203B41FA5}">
                      <a16:colId xmlns:a16="http://schemas.microsoft.com/office/drawing/2014/main" val="3823512655"/>
                    </a:ext>
                  </a:extLst>
                </a:gridCol>
              </a:tblGrid>
              <a:tr h="5632146"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package com.yootk.admin.config;</a:t>
                      </a:r>
                      <a:br>
                        <a:rPr lang="en-US" sz="1200">
                          <a:effectLst/>
                        </a:rPr>
                      </a:br>
                      <a:r>
                        <a:rPr lang="en-US" sz="1200">
                          <a:effectLst/>
                        </a:rPr>
                        <a:t>@Configuration</a:t>
                      </a:r>
                      <a:br>
                        <a:rPr lang="en-US" sz="1200">
                          <a:effectLst/>
                        </a:rPr>
                      </a:br>
                      <a:r>
                        <a:rPr lang="en-US" sz="1200">
                          <a:effectLst/>
                        </a:rPr>
                        <a:t>public class AdminSecurityConfig extends WebSecurityConfigurerAdapter {</a:t>
                      </a:r>
                      <a:br>
                        <a:rPr lang="en-US" sz="1200">
                          <a:effectLst/>
                        </a:rPr>
                      </a:br>
                      <a:r>
                        <a:rPr lang="en-US" sz="1200">
                          <a:effectLst/>
                        </a:rPr>
                        <a:t>    private final String adminContextPath;</a:t>
                      </a:r>
                      <a:br>
                        <a:rPr lang="en-US" sz="1200">
                          <a:effectLst/>
                        </a:rPr>
                      </a:br>
                      <a:r>
                        <a:rPr lang="en-US" sz="1200">
                          <a:effectLst/>
                        </a:rPr>
                        <a:t>    public AdminSecurityConfig(AdminServerProperties adminServerProperties) {</a:t>
                      </a:r>
                      <a:br>
                        <a:rPr lang="en-US" sz="1200">
                          <a:effectLst/>
                        </a:rPr>
                      </a:br>
                      <a:r>
                        <a:rPr lang="en-US" sz="1200">
                          <a:effectLst/>
                        </a:rPr>
                        <a:t>        this.adminContextPath = adminServerProperties.getContextPath();</a:t>
                      </a:r>
                      <a:br>
                        <a:rPr lang="en-US" sz="1200">
                          <a:effectLst/>
                        </a:rPr>
                      </a:br>
                      <a:r>
                        <a:rPr lang="en-US" sz="1200">
                          <a:effectLst/>
                        </a:rPr>
                        <a:t>    }</a:t>
                      </a:r>
                      <a:br>
                        <a:rPr lang="en-US" sz="1200">
                          <a:effectLst/>
                        </a:rPr>
                      </a:br>
                      <a:r>
                        <a:rPr lang="en-US" sz="1200">
                          <a:effectLst/>
                        </a:rPr>
                        <a:t>    @Override</a:t>
                      </a:r>
                      <a:br>
                        <a:rPr lang="en-US" sz="1200">
                          <a:effectLst/>
                        </a:rPr>
                      </a:br>
                      <a:r>
                        <a:rPr lang="en-US" sz="1200">
                          <a:effectLst/>
                        </a:rPr>
                        <a:t>    protected void configure(HttpSecurity http) throws Exception {</a:t>
                      </a:r>
                      <a:br>
                        <a:rPr lang="en-US" sz="1200">
                          <a:effectLst/>
                        </a:rPr>
                      </a:br>
                      <a:r>
                        <a:rPr lang="en-US" sz="1200">
                          <a:effectLst/>
                        </a:rPr>
                        <a:t>        SavedRequestAwareAuthenticationSuccessHandler successHandler = new 		SavedRequestAwareAuthenticationSuccessHandler();</a:t>
                      </a:r>
                      <a:br>
                        <a:rPr lang="en-US" sz="1200">
                          <a:effectLst/>
                        </a:rPr>
                      </a:br>
                      <a:r>
                        <a:rPr lang="en-US" sz="1200">
                          <a:effectLst/>
                        </a:rPr>
                        <a:t>        successHandler.setTargetUrlParameter("redirectTo");</a:t>
                      </a:r>
                      <a:br>
                        <a:rPr lang="en-US" sz="1200">
                          <a:effectLst/>
                        </a:rPr>
                      </a:br>
                      <a:r>
                        <a:rPr lang="en-US" sz="1200">
                          <a:effectLst/>
                        </a:rPr>
                        <a:t>        http.authorizeRequests()</a:t>
                      </a:r>
                      <a:br>
                        <a:rPr lang="en-US" sz="1200">
                          <a:effectLst/>
                        </a:rPr>
                      </a:br>
                      <a:r>
                        <a:rPr lang="en-US" sz="1200">
                          <a:effectLst/>
                        </a:rPr>
                        <a:t>                .antMatchers(adminContextPath + "/assets/**").permitAll() // </a:t>
                      </a:r>
                      <a:r>
                        <a:rPr lang="zh-CN" sz="1200">
                          <a:effectLst/>
                        </a:rPr>
                        <a:t>配置访问路径</a:t>
                      </a:r>
                      <a:r>
                        <a:rPr lang="en-US" sz="1200">
                          <a:effectLst/>
                        </a:rPr>
                        <a:t/>
                      </a:r>
                      <a:br>
                        <a:rPr lang="en-US" sz="1200">
                          <a:effectLst/>
                        </a:rPr>
                      </a:br>
                      <a:r>
                        <a:rPr lang="en-US" sz="1200">
                          <a:effectLst/>
                        </a:rPr>
                        <a:t>                .antMatchers(adminContextPath + "/login").permitAll()	// </a:t>
                      </a:r>
                      <a:r>
                        <a:rPr lang="zh-CN" sz="1200">
                          <a:effectLst/>
                        </a:rPr>
                        <a:t>配置访问路径</a:t>
                      </a:r>
                      <a:r>
                        <a:rPr lang="en-US" sz="1200">
                          <a:effectLst/>
                        </a:rPr>
                        <a:t/>
                      </a:r>
                      <a:br>
                        <a:rPr lang="en-US" sz="1200">
                          <a:effectLst/>
                        </a:rPr>
                      </a:br>
                      <a:r>
                        <a:rPr lang="en-US" sz="1200">
                          <a:effectLst/>
                        </a:rPr>
                        <a:t>                .anyRequest().authenticated()				// </a:t>
                      </a:r>
                      <a:r>
                        <a:rPr lang="zh-CN" sz="1200">
                          <a:effectLst/>
                        </a:rPr>
                        <a:t>认证访问</a:t>
                      </a:r>
                      <a:r>
                        <a:rPr lang="en-US" sz="1200">
                          <a:effectLst/>
                        </a:rPr>
                        <a:t/>
                      </a:r>
                      <a:br>
                        <a:rPr lang="en-US" sz="1200">
                          <a:effectLst/>
                        </a:rPr>
                      </a:br>
                      <a:r>
                        <a:rPr lang="en-US" sz="1200">
                          <a:effectLst/>
                        </a:rPr>
                        <a:t>                .and().formLogin().loginPage(adminContextPath + "/login")// </a:t>
                      </a:r>
                      <a:r>
                        <a:rPr lang="zh-CN" sz="1200">
                          <a:effectLst/>
                        </a:rPr>
                        <a:t>登录处理</a:t>
                      </a:r>
                      <a:r>
                        <a:rPr lang="en-US" sz="1200">
                          <a:effectLst/>
                        </a:rPr>
                        <a:t/>
                      </a:r>
                      <a:br>
                        <a:rPr lang="en-US" sz="1200">
                          <a:effectLst/>
                        </a:rPr>
                      </a:br>
                      <a:r>
                        <a:rPr lang="en-US" sz="1200">
                          <a:effectLst/>
                        </a:rPr>
                        <a:t>                .successHandler(successHandler) 			// </a:t>
                      </a:r>
                      <a:r>
                        <a:rPr lang="zh-CN" sz="1200">
                          <a:effectLst/>
                        </a:rPr>
                        <a:t>登录成功</a:t>
                      </a:r>
                      <a:r>
                        <a:rPr lang="en-US" sz="1200">
                          <a:effectLst/>
                        </a:rPr>
                        <a:t/>
                      </a:r>
                      <a:br>
                        <a:rPr lang="en-US" sz="1200">
                          <a:effectLst/>
                        </a:rPr>
                      </a:br>
                      <a:r>
                        <a:rPr lang="en-US" sz="1200">
                          <a:effectLst/>
                        </a:rPr>
                        <a:t>                .and().logout().logoutUrl(adminContextPath + "/logout") // </a:t>
                      </a:r>
                      <a:r>
                        <a:rPr lang="zh-CN" sz="1200">
                          <a:effectLst/>
                        </a:rPr>
                        <a:t>注销配置</a:t>
                      </a:r>
                      <a:r>
                        <a:rPr lang="en-US" sz="1200">
                          <a:effectLst/>
                        </a:rPr>
                        <a:t/>
                      </a:r>
                      <a:br>
                        <a:rPr lang="en-US" sz="1200">
                          <a:effectLst/>
                        </a:rPr>
                      </a:br>
                      <a:r>
                        <a:rPr lang="en-US" sz="1200">
                          <a:effectLst/>
                        </a:rPr>
                        <a:t>                .and().httpBasic().and().csrf().disable();		// </a:t>
                      </a:r>
                      <a:r>
                        <a:rPr lang="zh-CN" sz="1200">
                          <a:effectLst/>
                        </a:rPr>
                        <a:t>关闭</a:t>
                      </a:r>
                      <a:r>
                        <a:rPr lang="en-US" sz="1200">
                          <a:effectLst/>
                        </a:rPr>
                        <a:t>CSRF</a:t>
                      </a:r>
                      <a:br>
                        <a:rPr lang="en-US" sz="1200">
                          <a:effectLst/>
                        </a:rPr>
                      </a:br>
                      <a:r>
                        <a:rPr lang="en-US" sz="1200">
                          <a:effectLst/>
                        </a:rPr>
                        <a:t>    }</a:t>
                      </a:r>
                      <a:br>
                        <a:rPr lang="en-US" sz="1200">
                          <a:effectLst/>
                        </a:rPr>
                      </a:br>
                      <a:r>
                        <a:rPr lang="en-US" sz="1200">
                          <a:effectLst/>
                        </a:rPr>
                        <a:t>}</a:t>
                      </a:r>
                      <a:endParaRPr lang="zh-CN" sz="12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524432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20700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application.yml</a:t>
            </a:r>
            <a:endParaRPr lang="zh-CN" altLang="en-US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/>
          </p:nvPr>
        </p:nvGraphicFramePr>
        <p:xfrm>
          <a:off x="188966" y="910695"/>
          <a:ext cx="11736334" cy="3898371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{5940675A-B579-460E-94D1-54222C63F5DA}</a:tableStyleId>
              </a:tblPr>
              <a:tblGrid>
                <a:gridCol w="11736334">
                  <a:extLst>
                    <a:ext uri="{9D8B030D-6E8A-4147-A177-3AD203B41FA5}">
                      <a16:colId xmlns:a16="http://schemas.microsoft.com/office/drawing/2014/main" val="3891754200"/>
                    </a:ext>
                  </a:extLst>
                </a:gridCol>
              </a:tblGrid>
              <a:tr h="3898371"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spring: 								# Spring</a:t>
                      </a:r>
                      <a:r>
                        <a:rPr lang="zh-CN" sz="1100">
                          <a:effectLst/>
                        </a:rPr>
                        <a:t>配置</a:t>
                      </a:r>
                      <a:r>
                        <a:rPr lang="en-US" sz="1100">
                          <a:effectLst/>
                        </a:rPr>
                        <a:t/>
                      </a:r>
                      <a:br>
                        <a:rPr lang="en-US" sz="1100">
                          <a:effectLst/>
                        </a:rPr>
                      </a:br>
                      <a:r>
                        <a:rPr lang="en-US" sz="1100">
                          <a:effectLst/>
                        </a:rPr>
                        <a:t>  security: 							# </a:t>
                      </a:r>
                      <a:r>
                        <a:rPr lang="zh-CN" sz="1100">
                          <a:effectLst/>
                        </a:rPr>
                        <a:t>安全配置</a:t>
                      </a:r>
                      <a:r>
                        <a:rPr lang="en-US" sz="1100">
                          <a:effectLst/>
                        </a:rPr>
                        <a:t/>
                      </a:r>
                      <a:br>
                        <a:rPr lang="en-US" sz="1100">
                          <a:effectLst/>
                        </a:rPr>
                      </a:br>
                      <a:r>
                        <a:rPr lang="en-US" sz="1100">
                          <a:effectLst/>
                        </a:rPr>
                        <a:t>    user: 							# </a:t>
                      </a:r>
                      <a:r>
                        <a:rPr lang="zh-CN" sz="1100">
                          <a:effectLst/>
                        </a:rPr>
                        <a:t>固定账户</a:t>
                      </a:r>
                      <a:r>
                        <a:rPr lang="en-US" sz="1100">
                          <a:effectLst/>
                        </a:rPr>
                        <a:t/>
                      </a:r>
                      <a:br>
                        <a:rPr lang="en-US" sz="1100">
                          <a:effectLst/>
                        </a:rPr>
                      </a:br>
                      <a:r>
                        <a:rPr lang="en-US" sz="1100">
                          <a:effectLst/>
                        </a:rPr>
                        <a:t>      name: muyan 							# </a:t>
                      </a:r>
                      <a:r>
                        <a:rPr lang="zh-CN" sz="1100">
                          <a:effectLst/>
                        </a:rPr>
                        <a:t>用户名</a:t>
                      </a:r>
                      <a:r>
                        <a:rPr lang="en-US" sz="1100">
                          <a:effectLst/>
                        </a:rPr>
                        <a:t/>
                      </a:r>
                      <a:br>
                        <a:rPr lang="en-US" sz="1100">
                          <a:effectLst/>
                        </a:rPr>
                      </a:br>
                      <a:r>
                        <a:rPr lang="en-US" sz="1100">
                          <a:effectLst/>
                        </a:rPr>
                        <a:t>      password: yootk 						# </a:t>
                      </a:r>
                      <a:r>
                        <a:rPr lang="zh-CN" sz="1100">
                          <a:effectLst/>
                        </a:rPr>
                        <a:t>密码</a:t>
                      </a:r>
                      <a:endParaRPr lang="zh-CN" sz="11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609240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75776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/>
              <a:t>依</a:t>
            </a:r>
            <a:r>
              <a:rPr lang="zh-CN" altLang="zh-CN" smtClean="0"/>
              <a:t>赖</a:t>
            </a:r>
            <a:r>
              <a:rPr lang="zh-CN" altLang="en-US" smtClean="0"/>
              <a:t>配置</a:t>
            </a:r>
            <a:endParaRPr lang="zh-CN" altLang="en-US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/>
          </p:nvPr>
        </p:nvGraphicFramePr>
        <p:xfrm>
          <a:off x="282098" y="934402"/>
          <a:ext cx="11567001" cy="1072197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{5940675A-B579-460E-94D1-54222C63F5DA}</a:tableStyleId>
              </a:tblPr>
              <a:tblGrid>
                <a:gridCol w="11567001">
                  <a:extLst>
                    <a:ext uri="{9D8B030D-6E8A-4147-A177-3AD203B41FA5}">
                      <a16:colId xmlns:a16="http://schemas.microsoft.com/office/drawing/2014/main" val="2632590189"/>
                    </a:ext>
                  </a:extLst>
                </a:gridCol>
              </a:tblGrid>
              <a:tr h="1072197"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implementation('de.codecentric:spring-boot-admin-starter-client:2.3.0')</a:t>
                      </a:r>
                      <a:br>
                        <a:rPr lang="en-US" sz="1600">
                          <a:effectLst/>
                        </a:rPr>
                      </a:br>
                      <a:r>
                        <a:rPr lang="en-US" sz="1600">
                          <a:effectLst/>
                        </a:rPr>
                        <a:t>implementation('org.springframework.boot:spring-boot-starter-actuator')</a:t>
                      </a:r>
                      <a:endParaRPr lang="zh-CN" sz="16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26226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20170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application.yml</a:t>
            </a:r>
            <a:endParaRPr lang="zh-CN" altLang="en-US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/>
          </p:nvPr>
        </p:nvGraphicFramePr>
        <p:xfrm>
          <a:off x="218598" y="849087"/>
          <a:ext cx="11719401" cy="3358846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{5940675A-B579-460E-94D1-54222C63F5DA}</a:tableStyleId>
              </a:tblPr>
              <a:tblGrid>
                <a:gridCol w="11719401">
                  <a:extLst>
                    <a:ext uri="{9D8B030D-6E8A-4147-A177-3AD203B41FA5}">
                      <a16:colId xmlns:a16="http://schemas.microsoft.com/office/drawing/2014/main" val="1973744245"/>
                    </a:ext>
                  </a:extLst>
                </a:gridCol>
              </a:tblGrid>
              <a:tr h="3358846"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management: 					# </a:t>
                      </a:r>
                      <a:r>
                        <a:rPr lang="zh-CN" sz="1200">
                          <a:effectLst/>
                        </a:rPr>
                        <a:t>管理配置</a:t>
                      </a:r>
                      <a:r>
                        <a:rPr lang="en-US" sz="1200">
                          <a:effectLst/>
                        </a:rPr>
                        <a:t/>
                      </a:r>
                      <a:br>
                        <a:rPr lang="en-US" sz="1200">
                          <a:effectLst/>
                        </a:rPr>
                      </a:br>
                      <a:r>
                        <a:rPr lang="en-US" sz="1200">
                          <a:effectLst/>
                        </a:rPr>
                        <a:t>  health: 					# </a:t>
                      </a:r>
                      <a:r>
                        <a:rPr lang="zh-CN" sz="1200">
                          <a:effectLst/>
                        </a:rPr>
                        <a:t>健康监控配置</a:t>
                      </a:r>
                      <a:r>
                        <a:rPr lang="en-US" sz="1200">
                          <a:effectLst/>
                        </a:rPr>
                        <a:t/>
                      </a:r>
                      <a:br>
                        <a:rPr lang="en-US" sz="1200">
                          <a:effectLst/>
                        </a:rPr>
                      </a:br>
                      <a:r>
                        <a:rPr lang="en-US" sz="1200">
                          <a:effectLst/>
                        </a:rPr>
                        <a:t>    redis: 					# Redis</a:t>
                      </a:r>
                      <a:r>
                        <a:rPr lang="zh-CN" sz="1200">
                          <a:effectLst/>
                        </a:rPr>
                        <a:t>健康启用配置</a:t>
                      </a:r>
                      <a:r>
                        <a:rPr lang="en-US" sz="1200">
                          <a:effectLst/>
                        </a:rPr>
                        <a:t/>
                      </a:r>
                      <a:br>
                        <a:rPr lang="en-US" sz="1200">
                          <a:effectLst/>
                        </a:rPr>
                      </a:br>
                      <a:r>
                        <a:rPr lang="en-US" sz="1200">
                          <a:effectLst/>
                        </a:rPr>
                        <a:t>      enabled: false 				# </a:t>
                      </a:r>
                      <a:r>
                        <a:rPr lang="zh-CN" sz="1200">
                          <a:effectLst/>
                        </a:rPr>
                        <a:t>关闭</a:t>
                      </a:r>
                      <a:r>
                        <a:rPr lang="en-US" sz="1200">
                          <a:effectLst/>
                        </a:rPr>
                        <a:t/>
                      </a:r>
                      <a:br>
                        <a:rPr lang="en-US" sz="1200">
                          <a:effectLst/>
                        </a:rPr>
                      </a:br>
                      <a:r>
                        <a:rPr lang="en-US" sz="1200">
                          <a:effectLst/>
                        </a:rPr>
                        <a:t>    sentinel: 					# Sentinel</a:t>
                      </a:r>
                      <a:r>
                        <a:rPr lang="zh-CN" sz="1200">
                          <a:effectLst/>
                        </a:rPr>
                        <a:t>监控启用配置</a:t>
                      </a:r>
                      <a:r>
                        <a:rPr lang="en-US" sz="1200">
                          <a:effectLst/>
                        </a:rPr>
                        <a:t/>
                      </a:r>
                      <a:br>
                        <a:rPr lang="en-US" sz="1200">
                          <a:effectLst/>
                        </a:rPr>
                      </a:br>
                      <a:r>
                        <a:rPr lang="en-US" sz="1200">
                          <a:effectLst/>
                        </a:rPr>
                        <a:t>      enabled: false 				# </a:t>
                      </a:r>
                      <a:r>
                        <a:rPr lang="zh-CN" sz="1200">
                          <a:effectLst/>
                        </a:rPr>
                        <a:t>关闭</a:t>
                      </a:r>
                      <a:r>
                        <a:rPr lang="en-US" sz="1200">
                          <a:effectLst/>
                        </a:rPr>
                        <a:t/>
                      </a:r>
                      <a:br>
                        <a:rPr lang="en-US" sz="1200">
                          <a:effectLst/>
                        </a:rPr>
                      </a:br>
                      <a:r>
                        <a:rPr lang="en-US" sz="1200">
                          <a:effectLst/>
                        </a:rPr>
                        <a:t>    nacosDiscovery: 				# Nacos</a:t>
                      </a:r>
                      <a:r>
                        <a:rPr lang="zh-CN" sz="1200">
                          <a:effectLst/>
                        </a:rPr>
                        <a:t>健康启用配置</a:t>
                      </a:r>
                      <a:r>
                        <a:rPr lang="en-US" sz="1200">
                          <a:effectLst/>
                        </a:rPr>
                        <a:t/>
                      </a:r>
                      <a:br>
                        <a:rPr lang="en-US" sz="1200">
                          <a:effectLst/>
                        </a:rPr>
                      </a:br>
                      <a:r>
                        <a:rPr lang="en-US" sz="1200">
                          <a:effectLst/>
                        </a:rPr>
                        <a:t>      enabled: false 				# </a:t>
                      </a:r>
                      <a:r>
                        <a:rPr lang="zh-CN" sz="1200">
                          <a:effectLst/>
                        </a:rPr>
                        <a:t>关闭</a:t>
                      </a:r>
                      <a:r>
                        <a:rPr lang="en-US" sz="1200">
                          <a:effectLst/>
                        </a:rPr>
                        <a:t/>
                      </a:r>
                      <a:br>
                        <a:rPr lang="en-US" sz="1200">
                          <a:effectLst/>
                        </a:rPr>
                      </a:br>
                      <a:r>
                        <a:rPr lang="en-US" sz="1200">
                          <a:effectLst/>
                        </a:rPr>
                        <a:t>  endpoints: 					# </a:t>
                      </a:r>
                      <a:r>
                        <a:rPr lang="zh-CN" sz="1200">
                          <a:effectLst/>
                        </a:rPr>
                        <a:t>终端配置</a:t>
                      </a:r>
                      <a:r>
                        <a:rPr lang="en-US" sz="1200">
                          <a:effectLst/>
                        </a:rPr>
                        <a:t/>
                      </a:r>
                      <a:br>
                        <a:rPr lang="en-US" sz="1200">
                          <a:effectLst/>
                        </a:rPr>
                      </a:br>
                      <a:r>
                        <a:rPr lang="en-US" sz="1200">
                          <a:effectLst/>
                        </a:rPr>
                        <a:t>    web: 						# WEB</a:t>
                      </a:r>
                      <a:r>
                        <a:rPr lang="zh-CN" sz="1200">
                          <a:effectLst/>
                        </a:rPr>
                        <a:t>终端</a:t>
                      </a:r>
                      <a:r>
                        <a:rPr lang="en-US" sz="1200">
                          <a:effectLst/>
                        </a:rPr>
                        <a:t/>
                      </a:r>
                      <a:br>
                        <a:rPr lang="en-US" sz="1200">
                          <a:effectLst/>
                        </a:rPr>
                      </a:br>
                      <a:r>
                        <a:rPr lang="en-US" sz="1200">
                          <a:effectLst/>
                        </a:rPr>
                        <a:t>      exposure: 					# </a:t>
                      </a:r>
                      <a:r>
                        <a:rPr lang="zh-CN" sz="1200">
                          <a:effectLst/>
                        </a:rPr>
                        <a:t>配置暴露终端</a:t>
                      </a:r>
                      <a:r>
                        <a:rPr lang="en-US" sz="1200">
                          <a:effectLst/>
                        </a:rPr>
                        <a:t/>
                      </a:r>
                      <a:br>
                        <a:rPr lang="en-US" sz="1200">
                          <a:effectLst/>
                        </a:rPr>
                      </a:br>
                      <a:r>
                        <a:rPr lang="en-US" sz="1200">
                          <a:effectLst/>
                        </a:rPr>
                        <a:t>        include: "*" 				# </a:t>
                      </a:r>
                      <a:r>
                        <a:rPr lang="zh-CN" sz="1200">
                          <a:effectLst/>
                        </a:rPr>
                        <a:t>暴露所有节点</a:t>
                      </a:r>
                      <a:r>
                        <a:rPr lang="en-US" sz="1200">
                          <a:effectLst/>
                        </a:rPr>
                        <a:t/>
                      </a:r>
                      <a:br>
                        <a:rPr lang="en-US" sz="1200">
                          <a:effectLst/>
                        </a:rPr>
                      </a:br>
                      <a:r>
                        <a:rPr lang="en-US" sz="1200">
                          <a:effectLst/>
                        </a:rPr>
                        <a:t>    health: 					# </a:t>
                      </a:r>
                      <a:r>
                        <a:rPr lang="zh-CN" sz="1200">
                          <a:effectLst/>
                        </a:rPr>
                        <a:t>健康配置</a:t>
                      </a:r>
                      <a:r>
                        <a:rPr lang="en-US" sz="1200">
                          <a:effectLst/>
                        </a:rPr>
                        <a:t/>
                      </a:r>
                      <a:br>
                        <a:rPr lang="en-US" sz="1200">
                          <a:effectLst/>
                        </a:rPr>
                      </a:br>
                      <a:r>
                        <a:rPr lang="en-US" sz="1200">
                          <a:effectLst/>
                        </a:rPr>
                        <a:t>      sensitive: false 				# </a:t>
                      </a:r>
                      <a:r>
                        <a:rPr lang="zh-CN" sz="1200">
                          <a:effectLst/>
                        </a:rPr>
                        <a:t>关闭过滤敏感信息</a:t>
                      </a:r>
                      <a:r>
                        <a:rPr lang="en-US" sz="1200">
                          <a:effectLst/>
                        </a:rPr>
                        <a:t/>
                      </a:r>
                      <a:br>
                        <a:rPr lang="en-US" sz="1200">
                          <a:effectLst/>
                        </a:rPr>
                      </a:br>
                      <a:r>
                        <a:rPr lang="en-US" sz="1200">
                          <a:effectLst/>
                        </a:rPr>
                        <a:t>  endpoint: 					# </a:t>
                      </a:r>
                      <a:r>
                        <a:rPr lang="zh-CN" sz="1200">
                          <a:effectLst/>
                        </a:rPr>
                        <a:t>终端配置</a:t>
                      </a:r>
                      <a:r>
                        <a:rPr lang="en-US" sz="1200">
                          <a:effectLst/>
                        </a:rPr>
                        <a:t/>
                      </a:r>
                      <a:br>
                        <a:rPr lang="en-US" sz="1200">
                          <a:effectLst/>
                        </a:rPr>
                      </a:br>
                      <a:r>
                        <a:rPr lang="en-US" sz="1200">
                          <a:effectLst/>
                        </a:rPr>
                        <a:t>    health: 					# </a:t>
                      </a:r>
                      <a:r>
                        <a:rPr lang="zh-CN" sz="1200">
                          <a:effectLst/>
                        </a:rPr>
                        <a:t>健康监控</a:t>
                      </a:r>
                      <a:r>
                        <a:rPr lang="en-US" sz="1200">
                          <a:effectLst/>
                        </a:rPr>
                        <a:t/>
                      </a:r>
                      <a:br>
                        <a:rPr lang="en-US" sz="1200">
                          <a:effectLst/>
                        </a:rPr>
                      </a:br>
                      <a:r>
                        <a:rPr lang="en-US" sz="1200">
                          <a:effectLst/>
                        </a:rPr>
                        <a:t>      show-details: ALWAYS  			# </a:t>
                      </a:r>
                      <a:r>
                        <a:rPr lang="zh-CN" sz="1200">
                          <a:effectLst/>
                        </a:rPr>
                        <a:t>显示详细信息</a:t>
                      </a:r>
                      <a:endParaRPr lang="zh-CN" sz="12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443390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9832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服务端介入</a:t>
            </a:r>
            <a:endParaRPr lang="zh-CN" altLang="en-US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/>
          </p:nvPr>
        </p:nvGraphicFramePr>
        <p:xfrm>
          <a:off x="172032" y="849087"/>
          <a:ext cx="11753267" cy="5788780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{5940675A-B579-460E-94D1-54222C63F5DA}</a:tableStyleId>
              </a:tblPr>
              <a:tblGrid>
                <a:gridCol w="11753267">
                  <a:extLst>
                    <a:ext uri="{9D8B030D-6E8A-4147-A177-3AD203B41FA5}">
                      <a16:colId xmlns:a16="http://schemas.microsoft.com/office/drawing/2014/main" val="2440036666"/>
                    </a:ext>
                  </a:extLst>
                </a:gridCol>
              </a:tblGrid>
              <a:tr h="5788780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spring: 						# Spring</a:t>
                      </a:r>
                      <a:r>
                        <a:rPr lang="zh-CN" sz="1400">
                          <a:effectLst/>
                        </a:rPr>
                        <a:t>配置</a:t>
                      </a:r>
                      <a:r>
                        <a:rPr lang="en-US" sz="1400">
                          <a:effectLst/>
                        </a:rPr>
                        <a:t/>
                      </a:r>
                      <a:br>
                        <a:rPr lang="en-US" sz="1400">
                          <a:effectLst/>
                        </a:rPr>
                      </a:br>
                      <a:r>
                        <a:rPr lang="en-US" sz="1400">
                          <a:effectLst/>
                        </a:rPr>
                        <a:t>  boot: 						# SpringBootAdmin</a:t>
                      </a:r>
                      <a:r>
                        <a:rPr lang="zh-CN" sz="1400">
                          <a:effectLst/>
                        </a:rPr>
                        <a:t>配置</a:t>
                      </a:r>
                      <a:r>
                        <a:rPr lang="en-US" sz="1400">
                          <a:effectLst/>
                        </a:rPr>
                        <a:t/>
                      </a:r>
                      <a:br>
                        <a:rPr lang="en-US" sz="1400">
                          <a:effectLst/>
                        </a:rPr>
                      </a:br>
                      <a:r>
                        <a:rPr lang="en-US" sz="1400">
                          <a:effectLst/>
                        </a:rPr>
                        <a:t>    admin: 					# </a:t>
                      </a:r>
                      <a:r>
                        <a:rPr lang="zh-CN" sz="1400">
                          <a:effectLst/>
                        </a:rPr>
                        <a:t>控制台配置</a:t>
                      </a:r>
                      <a:r>
                        <a:rPr lang="en-US" sz="1400">
                          <a:effectLst/>
                        </a:rPr>
                        <a:t/>
                      </a:r>
                      <a:br>
                        <a:rPr lang="en-US" sz="1400">
                          <a:effectLst/>
                        </a:rPr>
                      </a:br>
                      <a:r>
                        <a:rPr lang="en-US" sz="1400">
                          <a:effectLst/>
                        </a:rPr>
                        <a:t>      client: 					# </a:t>
                      </a:r>
                      <a:r>
                        <a:rPr lang="zh-CN" sz="1400">
                          <a:effectLst/>
                        </a:rPr>
                        <a:t>客户端连接</a:t>
                      </a:r>
                      <a:r>
                        <a:rPr lang="en-US" sz="1400">
                          <a:effectLst/>
                        </a:rPr>
                        <a:t/>
                      </a:r>
                      <a:br>
                        <a:rPr lang="en-US" sz="1400">
                          <a:effectLst/>
                        </a:rPr>
                      </a:br>
                      <a:r>
                        <a:rPr lang="en-US" sz="1400">
                          <a:effectLst/>
                        </a:rPr>
                        <a:t>        username: muyan 				# </a:t>
                      </a:r>
                      <a:r>
                        <a:rPr lang="zh-CN" sz="1400">
                          <a:effectLst/>
                        </a:rPr>
                        <a:t>控制台用户名</a:t>
                      </a:r>
                      <a:r>
                        <a:rPr lang="en-US" sz="1400">
                          <a:effectLst/>
                        </a:rPr>
                        <a:t/>
                      </a:r>
                      <a:br>
                        <a:rPr lang="en-US" sz="1400">
                          <a:effectLst/>
                        </a:rPr>
                      </a:br>
                      <a:r>
                        <a:rPr lang="en-US" sz="1400">
                          <a:effectLst/>
                        </a:rPr>
                        <a:t>        password: yootk 				# </a:t>
                      </a:r>
                      <a:r>
                        <a:rPr lang="zh-CN" sz="1400">
                          <a:effectLst/>
                        </a:rPr>
                        <a:t>控制台密码</a:t>
                      </a:r>
                      <a:r>
                        <a:rPr lang="en-US" sz="1400">
                          <a:effectLst/>
                        </a:rPr>
                        <a:t/>
                      </a:r>
                      <a:br>
                        <a:rPr lang="en-US" sz="1400">
                          <a:effectLst/>
                        </a:rPr>
                      </a:br>
                      <a:r>
                        <a:rPr lang="en-US" sz="1400">
                          <a:effectLst/>
                        </a:rPr>
                        <a:t>        url: http://microcloud-admin:8000/ 		# </a:t>
                      </a:r>
                      <a:r>
                        <a:rPr lang="zh-CN" sz="1400">
                          <a:effectLst/>
                        </a:rPr>
                        <a:t>控制台地址</a:t>
                      </a:r>
                      <a:endParaRPr lang="zh-CN" sz="14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42305285"/>
                  </a:ext>
                </a:extLst>
              </a:tr>
            </a:tbl>
          </a:graphicData>
        </a:graphic>
      </p:graphicFrame>
      <p:pic>
        <p:nvPicPr>
          <p:cNvPr id="3073" name="图片 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509" y="2665942"/>
            <a:ext cx="11365970" cy="37198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62683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SpringBootAdmin</a:t>
            </a:r>
            <a:r>
              <a:rPr lang="zh-CN" altLang="zh-CN"/>
              <a:t>状态警报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SpringBootAdmin</a:t>
            </a:r>
            <a:r>
              <a:rPr lang="zh-CN" altLang="zh-CN"/>
              <a:t>可以进行微服务状态的监控，但是一旦微服务状态发生了更改（例如：实例上线或下线）则应该立即将此状态告诉管理</a:t>
            </a:r>
            <a:r>
              <a:rPr lang="zh-CN" altLang="zh-CN" smtClean="0"/>
              <a:t>员</a:t>
            </a:r>
            <a:endParaRPr lang="en-US" altLang="zh-CN" smtClean="0"/>
          </a:p>
          <a:p>
            <a:endParaRPr lang="en-US" altLang="zh-CN"/>
          </a:p>
          <a:p>
            <a:endParaRPr lang="en-US" altLang="zh-CN" smtClean="0"/>
          </a:p>
          <a:p>
            <a:endParaRPr lang="en-US" altLang="zh-CN"/>
          </a:p>
          <a:p>
            <a:endParaRPr lang="en-US" altLang="zh-CN" smtClean="0"/>
          </a:p>
          <a:p>
            <a:endParaRPr lang="en-US" altLang="zh-CN"/>
          </a:p>
          <a:p>
            <a:endParaRPr lang="en-US" altLang="zh-CN" smtClean="0"/>
          </a:p>
          <a:p>
            <a:endParaRPr lang="en-US" altLang="zh-CN"/>
          </a:p>
          <a:p>
            <a:endParaRPr lang="en-US" altLang="zh-CN" smtClean="0"/>
          </a:p>
          <a:p>
            <a:r>
              <a:rPr lang="en-US" altLang="zh-CN"/>
              <a:t>implementation('org.springframework.boot:spring-boot-starter-mail')</a:t>
            </a:r>
            <a:endParaRPr lang="zh-CN" altLang="en-US"/>
          </a:p>
        </p:txBody>
      </p:sp>
      <p:pic>
        <p:nvPicPr>
          <p:cNvPr id="1026" name="图片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218" y="1672696"/>
            <a:ext cx="11524552" cy="33057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33146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application.yml</a:t>
            </a:r>
            <a:r>
              <a:rPr lang="zh-CN" altLang="zh-CN"/>
              <a:t>配置</a:t>
            </a:r>
            <a:endParaRPr lang="zh-CN" altLang="en-US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/>
          </p:nvPr>
        </p:nvGraphicFramePr>
        <p:xfrm>
          <a:off x="248231" y="950489"/>
          <a:ext cx="11706701" cy="5721244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{5940675A-B579-460E-94D1-54222C63F5DA}</a:tableStyleId>
              </a:tblPr>
              <a:tblGrid>
                <a:gridCol w="11706701">
                  <a:extLst>
                    <a:ext uri="{9D8B030D-6E8A-4147-A177-3AD203B41FA5}">
                      <a16:colId xmlns:a16="http://schemas.microsoft.com/office/drawing/2014/main" val="295867786"/>
                    </a:ext>
                  </a:extLst>
                </a:gridCol>
              </a:tblGrid>
              <a:tr h="5721244"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spring: 							# Spring</a:t>
                      </a:r>
                      <a:r>
                        <a:rPr lang="zh-CN" sz="1200">
                          <a:effectLst/>
                        </a:rPr>
                        <a:t>配置</a:t>
                      </a:r>
                      <a:r>
                        <a:rPr lang="en-US" sz="1200">
                          <a:effectLst/>
                        </a:rPr>
                        <a:t/>
                      </a:r>
                      <a:br>
                        <a:rPr lang="en-US" sz="1200">
                          <a:effectLst/>
                        </a:rPr>
                      </a:br>
                      <a:r>
                        <a:rPr lang="en-US" sz="1200">
                          <a:effectLst/>
                        </a:rPr>
                        <a:t>  mail: 							# Email</a:t>
                      </a:r>
                      <a:r>
                        <a:rPr lang="zh-CN" sz="1200">
                          <a:effectLst/>
                        </a:rPr>
                        <a:t>配置</a:t>
                      </a:r>
                      <a:r>
                        <a:rPr lang="en-US" sz="1200">
                          <a:effectLst/>
                        </a:rPr>
                        <a:t/>
                      </a:r>
                      <a:br>
                        <a:rPr lang="en-US" sz="1200">
                          <a:effectLst/>
                        </a:rPr>
                      </a:br>
                      <a:r>
                        <a:rPr lang="en-US" sz="1200">
                          <a:effectLst/>
                        </a:rPr>
                        <a:t>    host: smtp.qq.com 					# </a:t>
                      </a:r>
                      <a:r>
                        <a:rPr lang="zh-CN" sz="1200">
                          <a:effectLst/>
                        </a:rPr>
                        <a:t>邮箱地址</a:t>
                      </a:r>
                      <a:r>
                        <a:rPr lang="en-US" sz="1200">
                          <a:effectLst/>
                        </a:rPr>
                        <a:t/>
                      </a:r>
                      <a:br>
                        <a:rPr lang="en-US" sz="1200">
                          <a:effectLst/>
                        </a:rPr>
                      </a:br>
                      <a:r>
                        <a:rPr lang="en-US" sz="1200">
                          <a:effectLst/>
                        </a:rPr>
                        <a:t>    username: 784420216@qq.com 				# </a:t>
                      </a:r>
                      <a:r>
                        <a:rPr lang="zh-CN" sz="1200">
                          <a:effectLst/>
                        </a:rPr>
                        <a:t>用户名</a:t>
                      </a:r>
                      <a:r>
                        <a:rPr lang="en-US" sz="1200">
                          <a:effectLst/>
                        </a:rPr>
                        <a:t/>
                      </a:r>
                      <a:br>
                        <a:rPr lang="en-US" sz="1200">
                          <a:effectLst/>
                        </a:rPr>
                      </a:br>
                      <a:r>
                        <a:rPr lang="en-US" sz="1200">
                          <a:effectLst/>
                        </a:rPr>
                        <a:t>    password: ehxdklqXsjwubeaf 				# </a:t>
                      </a:r>
                      <a:r>
                        <a:rPr lang="zh-CN" sz="1200">
                          <a:effectLst/>
                        </a:rPr>
                        <a:t>授权码</a:t>
                      </a:r>
                      <a:r>
                        <a:rPr lang="en-US" sz="1200">
                          <a:effectLst/>
                        </a:rPr>
                        <a:t/>
                      </a:r>
                      <a:br>
                        <a:rPr lang="en-US" sz="1200">
                          <a:effectLst/>
                        </a:rPr>
                      </a:br>
                      <a:r>
                        <a:rPr lang="en-US" sz="1200">
                          <a:effectLst/>
                        </a:rPr>
                        <a:t>  boot: 							# SpringBootAdmin</a:t>
                      </a:r>
                      <a:r>
                        <a:rPr lang="zh-CN" sz="1200">
                          <a:effectLst/>
                        </a:rPr>
                        <a:t>配置</a:t>
                      </a:r>
                      <a:r>
                        <a:rPr lang="en-US" sz="1200">
                          <a:effectLst/>
                        </a:rPr>
                        <a:t/>
                      </a:r>
                      <a:br>
                        <a:rPr lang="en-US" sz="1200">
                          <a:effectLst/>
                        </a:rPr>
                      </a:br>
                      <a:r>
                        <a:rPr lang="en-US" sz="1200">
                          <a:effectLst/>
                        </a:rPr>
                        <a:t>    admin: 						# </a:t>
                      </a:r>
                      <a:r>
                        <a:rPr lang="zh-CN" sz="1200">
                          <a:effectLst/>
                        </a:rPr>
                        <a:t>控制台配置</a:t>
                      </a:r>
                      <a:r>
                        <a:rPr lang="en-US" sz="1200">
                          <a:effectLst/>
                        </a:rPr>
                        <a:t/>
                      </a:r>
                      <a:br>
                        <a:rPr lang="en-US" sz="1200">
                          <a:effectLst/>
                        </a:rPr>
                      </a:br>
                      <a:r>
                        <a:rPr lang="en-US" sz="1200">
                          <a:effectLst/>
                        </a:rPr>
                        <a:t>      notify: 						# </a:t>
                      </a:r>
                      <a:r>
                        <a:rPr lang="zh-CN" sz="1200">
                          <a:effectLst/>
                        </a:rPr>
                        <a:t>警告配置</a:t>
                      </a:r>
                      <a:r>
                        <a:rPr lang="en-US" sz="1200">
                          <a:effectLst/>
                        </a:rPr>
                        <a:t/>
                      </a:r>
                      <a:br>
                        <a:rPr lang="en-US" sz="1200">
                          <a:effectLst/>
                        </a:rPr>
                      </a:br>
                      <a:r>
                        <a:rPr lang="en-US" sz="1200">
                          <a:effectLst/>
                        </a:rPr>
                        <a:t>        mail: 						# </a:t>
                      </a:r>
                      <a:r>
                        <a:rPr lang="zh-CN" sz="1200">
                          <a:effectLst/>
                        </a:rPr>
                        <a:t>邮箱配置</a:t>
                      </a:r>
                      <a:r>
                        <a:rPr lang="en-US" sz="1200">
                          <a:effectLst/>
                        </a:rPr>
                        <a:t/>
                      </a:r>
                      <a:br>
                        <a:rPr lang="en-US" sz="1200">
                          <a:effectLst/>
                        </a:rPr>
                      </a:br>
                      <a:r>
                        <a:rPr lang="en-US" sz="1200">
                          <a:effectLst/>
                        </a:rPr>
                        <a:t>          to: 2273627816@qq.com 				# </a:t>
                      </a:r>
                      <a:r>
                        <a:rPr lang="zh-CN" sz="1200">
                          <a:effectLst/>
                        </a:rPr>
                        <a:t>收件人</a:t>
                      </a:r>
                      <a:r>
                        <a:rPr lang="en-US" sz="1200">
                          <a:effectLst/>
                        </a:rPr>
                        <a:t/>
                      </a:r>
                      <a:br>
                        <a:rPr lang="en-US" sz="1200">
                          <a:effectLst/>
                        </a:rPr>
                      </a:br>
                      <a:r>
                        <a:rPr lang="en-US" sz="1200">
                          <a:effectLst/>
                        </a:rPr>
                        <a:t>          from: 784420216@qq.com 				# </a:t>
                      </a:r>
                      <a:r>
                        <a:rPr lang="zh-CN" sz="1200">
                          <a:effectLst/>
                        </a:rPr>
                        <a:t>寄件人</a:t>
                      </a:r>
                      <a:endParaRPr lang="zh-CN" sz="12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756942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4532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/>
              <a:t>警报通知配置类</a:t>
            </a:r>
            <a:endParaRPr lang="zh-CN" altLang="en-US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/>
          </p:nvPr>
        </p:nvGraphicFramePr>
        <p:xfrm>
          <a:off x="294799" y="892916"/>
          <a:ext cx="11626268" cy="5761883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{5940675A-B579-460E-94D1-54222C63F5DA}</a:tableStyleId>
              </a:tblPr>
              <a:tblGrid>
                <a:gridCol w="11626268">
                  <a:extLst>
                    <a:ext uri="{9D8B030D-6E8A-4147-A177-3AD203B41FA5}">
                      <a16:colId xmlns:a16="http://schemas.microsoft.com/office/drawing/2014/main" val="2340414696"/>
                    </a:ext>
                  </a:extLst>
                </a:gridCol>
              </a:tblGrid>
              <a:tr h="5761883"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package com.yootk.admin.config;</a:t>
                      </a:r>
                      <a:br>
                        <a:rPr lang="en-US" sz="1100">
                          <a:effectLst/>
                        </a:rPr>
                      </a:br>
                      <a:r>
                        <a:rPr lang="en-US" sz="1100">
                          <a:effectLst/>
                        </a:rPr>
                        <a:t>@Configuration</a:t>
                      </a:r>
                      <a:br>
                        <a:rPr lang="en-US" sz="1100">
                          <a:effectLst/>
                        </a:rPr>
                      </a:br>
                      <a:r>
                        <a:rPr lang="en-US" sz="1100">
                          <a:effectLst/>
                        </a:rPr>
                        <a:t>public class MicroServiceNotificationConfiguration {</a:t>
                      </a:r>
                      <a:br>
                        <a:rPr lang="en-US" sz="1100">
                          <a:effectLst/>
                        </a:rPr>
                      </a:br>
                      <a:r>
                        <a:rPr lang="en-US" sz="1100">
                          <a:effectLst/>
                        </a:rPr>
                        <a:t>    private final InstanceRepository instanceRepository; 	// </a:t>
                      </a:r>
                      <a:r>
                        <a:rPr lang="zh-CN" sz="1100">
                          <a:effectLst/>
                        </a:rPr>
                        <a:t>存储实例</a:t>
                      </a:r>
                      <a:r>
                        <a:rPr lang="en-US" sz="1100">
                          <a:effectLst/>
                        </a:rPr>
                        <a:t/>
                      </a:r>
                      <a:br>
                        <a:rPr lang="en-US" sz="1100">
                          <a:effectLst/>
                        </a:rPr>
                      </a:br>
                      <a:r>
                        <a:rPr lang="en-US" sz="1100">
                          <a:effectLst/>
                        </a:rPr>
                        <a:t>    private final ObjectProvider&lt;List&lt;Notifier&gt;&gt; providers; 	// </a:t>
                      </a:r>
                      <a:r>
                        <a:rPr lang="zh-CN" sz="1100">
                          <a:effectLst/>
                        </a:rPr>
                        <a:t>警报策略</a:t>
                      </a:r>
                      <a:r>
                        <a:rPr lang="en-US" sz="1100">
                          <a:effectLst/>
                        </a:rPr>
                        <a:t/>
                      </a:r>
                      <a:br>
                        <a:rPr lang="en-US" sz="1100">
                          <a:effectLst/>
                        </a:rPr>
                      </a:br>
                      <a:r>
                        <a:rPr lang="en-US" sz="1100">
                          <a:effectLst/>
                        </a:rPr>
                        <a:t>    public MicroServiceNotificationConfiguration(InstanceRepository instanceRepository, 	ObjectProvider&lt;List&lt;Notifier&gt;&gt; providers) {</a:t>
                      </a:r>
                      <a:br>
                        <a:rPr lang="en-US" sz="1100">
                          <a:effectLst/>
                        </a:rPr>
                      </a:br>
                      <a:r>
                        <a:rPr lang="en-US" sz="1100">
                          <a:effectLst/>
                        </a:rPr>
                        <a:t>        this.instanceRepository = instanceRepository;</a:t>
                      </a:r>
                      <a:br>
                        <a:rPr lang="en-US" sz="1100">
                          <a:effectLst/>
                        </a:rPr>
                      </a:br>
                      <a:r>
                        <a:rPr lang="en-US" sz="1100">
                          <a:effectLst/>
                        </a:rPr>
                        <a:t>        this.providers = providers;</a:t>
                      </a:r>
                      <a:br>
                        <a:rPr lang="en-US" sz="1100">
                          <a:effectLst/>
                        </a:rPr>
                      </a:br>
                      <a:r>
                        <a:rPr lang="en-US" sz="1100">
                          <a:effectLst/>
                        </a:rPr>
                        <a:t>    }</a:t>
                      </a:r>
                      <a:br>
                        <a:rPr lang="en-US" sz="1100">
                          <a:effectLst/>
                        </a:rPr>
                      </a:br>
                      <a:r>
                        <a:rPr lang="en-US" sz="1100">
                          <a:effectLst/>
                        </a:rPr>
                        <a:t>    @Bean</a:t>
                      </a:r>
                      <a:br>
                        <a:rPr lang="en-US" sz="1100">
                          <a:effectLst/>
                        </a:rPr>
                      </a:br>
                      <a:r>
                        <a:rPr lang="en-US" sz="1100">
                          <a:effectLst/>
                        </a:rPr>
                        <a:t>    public FilteringNotifier getFilteringNotifier() { 	// </a:t>
                      </a:r>
                      <a:r>
                        <a:rPr lang="zh-CN" sz="1100">
                          <a:effectLst/>
                        </a:rPr>
                        <a:t>定义过滤通知策略</a:t>
                      </a:r>
                      <a:r>
                        <a:rPr lang="en-US" sz="1100">
                          <a:effectLst/>
                        </a:rPr>
                        <a:t/>
                      </a:r>
                      <a:br>
                        <a:rPr lang="en-US" sz="1100">
                          <a:effectLst/>
                        </a:rPr>
                      </a:br>
                      <a:r>
                        <a:rPr lang="en-US" sz="1100">
                          <a:effectLst/>
                        </a:rPr>
                        <a:t>        CompositeNotifier delegate = new CompositeNotifier(this.providers		.getIfAvailable(Collections::emptyList)); 	// </a:t>
                      </a:r>
                      <a:r>
                        <a:rPr lang="zh-CN" sz="1100">
                          <a:effectLst/>
                        </a:rPr>
                        <a:t>混合策略</a:t>
                      </a:r>
                      <a:r>
                        <a:rPr lang="en-US" sz="1100">
                          <a:effectLst/>
                        </a:rPr>
                        <a:t/>
                      </a:r>
                      <a:br>
                        <a:rPr lang="en-US" sz="1100">
                          <a:effectLst/>
                        </a:rPr>
                      </a:br>
                      <a:r>
                        <a:rPr lang="en-US" sz="1100">
                          <a:effectLst/>
                        </a:rPr>
                        <a:t>        return new FilteringNotifier(delegate, this.instanceRepository);</a:t>
                      </a:r>
                      <a:br>
                        <a:rPr lang="en-US" sz="1100">
                          <a:effectLst/>
                        </a:rPr>
                      </a:br>
                      <a:r>
                        <a:rPr lang="en-US" sz="1100">
                          <a:effectLst/>
                        </a:rPr>
                        <a:t>    }</a:t>
                      </a:r>
                      <a:br>
                        <a:rPr lang="en-US" sz="1100">
                          <a:effectLst/>
                        </a:rPr>
                      </a:br>
                      <a:r>
                        <a:rPr lang="en-US" sz="1100">
                          <a:effectLst/>
                        </a:rPr>
                        <a:t>    @Primary</a:t>
                      </a:r>
                      <a:br>
                        <a:rPr lang="en-US" sz="1100">
                          <a:effectLst/>
                        </a:rPr>
                      </a:br>
                      <a:r>
                        <a:rPr lang="en-US" sz="1100">
                          <a:effectLst/>
                        </a:rPr>
                        <a:t>    @Bean</a:t>
                      </a:r>
                      <a:br>
                        <a:rPr lang="en-US" sz="1100">
                          <a:effectLst/>
                        </a:rPr>
                      </a:br>
                      <a:r>
                        <a:rPr lang="en-US" sz="1100">
                          <a:effectLst/>
                        </a:rPr>
                        <a:t>    public RemindingNotifier remindingNotifier() { 		// </a:t>
                      </a:r>
                      <a:r>
                        <a:rPr lang="zh-CN" sz="1100">
                          <a:effectLst/>
                        </a:rPr>
                        <a:t>服务上线与下线警告</a:t>
                      </a:r>
                      <a:r>
                        <a:rPr lang="en-US" sz="1100">
                          <a:effectLst/>
                        </a:rPr>
                        <a:t/>
                      </a:r>
                      <a:br>
                        <a:rPr lang="en-US" sz="1100">
                          <a:effectLst/>
                        </a:rPr>
                      </a:br>
                      <a:r>
                        <a:rPr lang="en-US" sz="1100">
                          <a:effectLst/>
                        </a:rPr>
                        <a:t>        RemindingNotifier notifier = new RemindingNotifier(getFilteringNotifier(), 		this.instanceRepository); 		// </a:t>
                      </a:r>
                      <a:r>
                        <a:rPr lang="zh-CN" sz="1100">
                          <a:effectLst/>
                        </a:rPr>
                        <a:t>通知提醒</a:t>
                      </a:r>
                      <a:r>
                        <a:rPr lang="en-US" sz="1100">
                          <a:effectLst/>
                        </a:rPr>
                        <a:t/>
                      </a:r>
                      <a:br>
                        <a:rPr lang="en-US" sz="1100">
                          <a:effectLst/>
                        </a:rPr>
                      </a:br>
                      <a:r>
                        <a:rPr lang="en-US" sz="1100">
                          <a:effectLst/>
                        </a:rPr>
                        <a:t>        notifier.setReminderPeriod(Duration.ofMinutes(5)); 	// </a:t>
                      </a:r>
                      <a:r>
                        <a:rPr lang="zh-CN" sz="1100">
                          <a:effectLst/>
                        </a:rPr>
                        <a:t>每</a:t>
                      </a:r>
                      <a:r>
                        <a:rPr lang="en-US" sz="1100">
                          <a:effectLst/>
                        </a:rPr>
                        <a:t>10</a:t>
                      </a:r>
                      <a:r>
                        <a:rPr lang="zh-CN" sz="1100">
                          <a:effectLst/>
                        </a:rPr>
                        <a:t>分钟发送一次提醒</a:t>
                      </a:r>
                      <a:r>
                        <a:rPr lang="en-US" sz="1100">
                          <a:effectLst/>
                        </a:rPr>
                        <a:t/>
                      </a:r>
                      <a:br>
                        <a:rPr lang="en-US" sz="1100">
                          <a:effectLst/>
                        </a:rPr>
                      </a:br>
                      <a:r>
                        <a:rPr lang="en-US" sz="1100">
                          <a:effectLst/>
                        </a:rPr>
                        <a:t>        notifier.setCheckReminderInverval(Duration.ofSeconds(10)); // </a:t>
                      </a:r>
                      <a:r>
                        <a:rPr lang="zh-CN" sz="1100">
                          <a:effectLst/>
                        </a:rPr>
                        <a:t>检测周期</a:t>
                      </a:r>
                      <a:r>
                        <a:rPr lang="en-US" sz="1100">
                          <a:effectLst/>
                        </a:rPr>
                        <a:t/>
                      </a:r>
                      <a:br>
                        <a:rPr lang="en-US" sz="1100">
                          <a:effectLst/>
                        </a:rPr>
                      </a:br>
                      <a:r>
                        <a:rPr lang="en-US" sz="1100">
                          <a:effectLst/>
                        </a:rPr>
                        <a:t>        return notifier;</a:t>
                      </a:r>
                      <a:br>
                        <a:rPr lang="en-US" sz="1100">
                          <a:effectLst/>
                        </a:rPr>
                      </a:br>
                      <a:r>
                        <a:rPr lang="en-US" sz="1100">
                          <a:effectLst/>
                        </a:rPr>
                        <a:t>    }</a:t>
                      </a:r>
                      <a:br>
                        <a:rPr lang="en-US" sz="1100">
                          <a:effectLst/>
                        </a:rPr>
                      </a:br>
                      <a:r>
                        <a:rPr lang="en-US" sz="1100">
                          <a:effectLst/>
                        </a:rPr>
                        <a:t>}</a:t>
                      </a:r>
                      <a:endParaRPr lang="zh-CN" sz="11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723292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75708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JWT</a:t>
            </a:r>
            <a:r>
              <a:rPr lang="zh-CN" altLang="zh-CN"/>
              <a:t>工具模块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zh-CN"/>
              <a:t>为了便于</a:t>
            </a:r>
            <a:r>
              <a:rPr lang="en-US" altLang="zh-CN"/>
              <a:t>JWT</a:t>
            </a:r>
            <a:r>
              <a:rPr lang="zh-CN" altLang="zh-CN"/>
              <a:t>数据操作管理的统一性，可以创建一个“</a:t>
            </a:r>
            <a:r>
              <a:rPr lang="en-US" altLang="zh-CN"/>
              <a:t>yootk-starter-jwt</a:t>
            </a:r>
            <a:r>
              <a:rPr lang="zh-CN" altLang="zh-CN"/>
              <a:t>”子模块，在该模块中可以提供相关的配置</a:t>
            </a:r>
            <a:r>
              <a:rPr lang="en-US" altLang="zh-CN"/>
              <a:t>Bean</a:t>
            </a:r>
            <a:r>
              <a:rPr lang="zh-CN" altLang="zh-CN"/>
              <a:t>，例如：</a:t>
            </a:r>
            <a:r>
              <a:rPr lang="en-US" altLang="zh-CN"/>
              <a:t>JWT</a:t>
            </a:r>
            <a:r>
              <a:rPr lang="zh-CN" altLang="zh-CN"/>
              <a:t>生成与解析（</a:t>
            </a:r>
            <a:r>
              <a:rPr lang="en-US" altLang="zh-CN"/>
              <a:t>ITokenService</a:t>
            </a:r>
            <a:r>
              <a:rPr lang="zh-CN" altLang="zh-CN"/>
              <a:t>）、密码加密处理（</a:t>
            </a:r>
            <a:r>
              <a:rPr lang="en-US" altLang="zh-CN"/>
              <a:t>IEncryptService</a:t>
            </a:r>
            <a:r>
              <a:rPr lang="zh-CN" altLang="zh-CN"/>
              <a:t>）、响应状态（</a:t>
            </a:r>
            <a:r>
              <a:rPr lang="en-US" altLang="zh-CN"/>
              <a:t>JWTResponseCode</a:t>
            </a:r>
            <a:r>
              <a:rPr lang="zh-CN" altLang="zh-CN"/>
              <a:t>），考虑到微服务架构中的多个模块会进行此工具模块的引用，所以可以将其定义为一个自动装配模块</a:t>
            </a:r>
            <a:endParaRPr lang="zh-CN" altLang="en-US"/>
          </a:p>
        </p:txBody>
      </p:sp>
      <p:pic>
        <p:nvPicPr>
          <p:cNvPr id="1026" name="图片 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335" y="2510753"/>
            <a:ext cx="11416318" cy="37064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97291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手机扫码 </a:t>
            </a:r>
            <a:r>
              <a:rPr lang="en-US" altLang="zh-CN" smtClean="0"/>
              <a:t>—— </a:t>
            </a:r>
            <a:r>
              <a:rPr lang="zh-CN" altLang="en-US" smtClean="0"/>
              <a:t>随时关注我们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246" y="1957423"/>
            <a:ext cx="11708496" cy="4292094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23246" y="849087"/>
            <a:ext cx="1127342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0" b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我们将持续进行各类编程技术的课程直播，如果你想第一时间收到我们的课程直播信息，可以拿出手机，通过不同平台</a:t>
            </a:r>
            <a:r>
              <a:rPr lang="en-US" altLang="zh-CN" sz="3000" b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sz="3000" b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扫码关注。</a:t>
            </a:r>
            <a:endParaRPr lang="zh-CN" altLang="en-US" sz="30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48316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图片 1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801" y="107779"/>
            <a:ext cx="11608397" cy="6642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22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图片 1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944" y="104058"/>
            <a:ext cx="11256748" cy="6554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75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技术学习小程序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mtClean="0"/>
              <a:t>打开微信添加“沐言优拓”小程序，里面有免费的各类编程资源，通过手机直接学习。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04530"/>
            <a:ext cx="4819650" cy="48196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2409" y="1404530"/>
            <a:ext cx="2472160" cy="53530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6355" y="1404530"/>
            <a:ext cx="2909355" cy="5308568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1257270" y="1629139"/>
            <a:ext cx="41549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李</a:t>
            </a:r>
            <a:endParaRPr lang="en-US" altLang="zh-CN" b="1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兴</a:t>
            </a:r>
            <a:endParaRPr lang="en-US" altLang="zh-CN" b="1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华</a:t>
            </a:r>
            <a:endParaRPr lang="zh-CN" altLang="en-US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99347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yootk-starter-jwt</a:t>
            </a:r>
            <a:endParaRPr lang="zh-CN" altLang="en-US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/>
          </p:nvPr>
        </p:nvGraphicFramePr>
        <p:xfrm>
          <a:off x="205898" y="849087"/>
          <a:ext cx="11757501" cy="5822646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{5940675A-B579-460E-94D1-54222C63F5DA}</a:tableStyleId>
              </a:tblPr>
              <a:tblGrid>
                <a:gridCol w="11757501">
                  <a:extLst>
                    <a:ext uri="{9D8B030D-6E8A-4147-A177-3AD203B41FA5}">
                      <a16:colId xmlns:a16="http://schemas.microsoft.com/office/drawing/2014/main" val="3876174697"/>
                    </a:ext>
                  </a:extLst>
                </a:gridCol>
              </a:tblGrid>
              <a:tr h="5822646">
                <a:tc>
                  <a:txBody>
                    <a:bodyPr/>
                    <a:lstStyle/>
                    <a:p>
                      <a:r>
                        <a:rPr lang="en-US" sz="1800">
                          <a:effectLst/>
                        </a:rPr>
                        <a:t>project('yootk-starter-jwt') {  				// </a:t>
                      </a:r>
                      <a:r>
                        <a:rPr lang="zh-CN" sz="1800">
                          <a:effectLst/>
                        </a:rPr>
                        <a:t>子模块</a:t>
                      </a:r>
                      <a:r>
                        <a:rPr lang="en-US" sz="1800">
                          <a:effectLst/>
                        </a:rPr>
                        <a:t/>
                      </a:r>
                      <a:br>
                        <a:rPr lang="en-US" sz="1800">
                          <a:effectLst/>
                        </a:rPr>
                      </a:br>
                      <a:r>
                        <a:rPr lang="en-US" sz="1800">
                          <a:effectLst/>
                        </a:rPr>
                        <a:t>    dependencies { 					// </a:t>
                      </a:r>
                      <a:r>
                        <a:rPr lang="zh-CN" sz="1800">
                          <a:effectLst/>
                        </a:rPr>
                        <a:t>配置子模块依赖</a:t>
                      </a:r>
                      <a:r>
                        <a:rPr lang="en-US" sz="1800">
                          <a:effectLst/>
                        </a:rPr>
                        <a:t/>
                      </a:r>
                      <a:br>
                        <a:rPr lang="en-US" sz="1800">
                          <a:effectLst/>
                        </a:rPr>
                      </a:br>
                      <a:r>
                        <a:rPr lang="en-US" sz="1800">
                          <a:effectLst/>
                        </a:rPr>
                        <a:t>        annotationProcessor(</a:t>
                      </a:r>
                      <a:br>
                        <a:rPr lang="en-US" sz="1800">
                          <a:effectLst/>
                        </a:rPr>
                      </a:br>
                      <a:r>
                        <a:rPr lang="en-US" sz="1800">
                          <a:effectLst/>
                        </a:rPr>
                        <a:t>                'org.springframework.boot:spring-boot-configuration-processor')</a:t>
                      </a:r>
                      <a:br>
                        <a:rPr lang="en-US" sz="1800">
                          <a:effectLst/>
                        </a:rPr>
                      </a:br>
                      <a:r>
                        <a:rPr lang="en-US" sz="1800">
                          <a:effectLst/>
                        </a:rPr>
                        <a:t>        // </a:t>
                      </a:r>
                      <a:r>
                        <a:rPr lang="zh-CN" sz="1800">
                          <a:effectLst/>
                        </a:rPr>
                        <a:t>由于此模块需要在网关应用中导入，为了避免冲突不要使用</a:t>
                      </a:r>
                      <a:r>
                        <a:rPr lang="en-US" sz="1800">
                          <a:effectLst/>
                        </a:rPr>
                        <a:t>“spring-boot-starter-web”</a:t>
                      </a:r>
                      <a:r>
                        <a:rPr lang="zh-CN" sz="1800">
                          <a:effectLst/>
                        </a:rPr>
                        <a:t>依赖</a:t>
                      </a:r>
                      <a:r>
                        <a:rPr lang="en-US" sz="1800">
                          <a:effectLst/>
                        </a:rPr>
                        <a:t/>
                      </a:r>
                      <a:br>
                        <a:rPr lang="en-US" sz="1800">
                          <a:effectLst/>
                        </a:rPr>
                      </a:br>
                      <a:r>
                        <a:rPr lang="en-US" sz="1800">
                          <a:effectLst/>
                        </a:rPr>
                        <a:t>        implementation('javax.servlet:javax.servlet-api:4.0.1')</a:t>
                      </a:r>
                      <a:br>
                        <a:rPr lang="en-US" sz="1800">
                          <a:effectLst/>
                        </a:rPr>
                      </a:br>
                      <a:r>
                        <a:rPr lang="en-US" sz="1800">
                          <a:effectLst/>
                        </a:rPr>
                        <a:t>        implementation('commons-codec:commons-codec:1.15') 	// Base64</a:t>
                      </a:r>
                      <a:r>
                        <a:rPr lang="zh-CN" sz="1800">
                          <a:effectLst/>
                        </a:rPr>
                        <a:t>编码</a:t>
                      </a:r>
                      <a:r>
                        <a:rPr lang="en-US" sz="1800">
                          <a:effectLst/>
                        </a:rPr>
                        <a:t/>
                      </a:r>
                      <a:br>
                        <a:rPr lang="en-US" sz="1800">
                          <a:effectLst/>
                        </a:rPr>
                      </a:br>
                      <a:r>
                        <a:rPr lang="en-US" sz="1800">
                          <a:effectLst/>
                        </a:rPr>
                        <a:t>        compile('io.jsonwebtoken:jjwt:0.9.1') 		// JWT</a:t>
                      </a:r>
                      <a:r>
                        <a:rPr lang="zh-CN" sz="1800">
                          <a:effectLst/>
                        </a:rPr>
                        <a:t>工具组件</a:t>
                      </a:r>
                      <a:r>
                        <a:rPr lang="en-US" sz="1800">
                          <a:effectLst/>
                        </a:rPr>
                        <a:t/>
                      </a:r>
                      <a:br>
                        <a:rPr lang="en-US" sz="1800">
                          <a:effectLst/>
                        </a:rPr>
                      </a:br>
                      <a:r>
                        <a:rPr lang="en-US" sz="1800">
                          <a:effectLst/>
                        </a:rPr>
                        <a:t>        compile('javax.xml.bind:jaxb-api:2.3.1')    		// JWT</a:t>
                      </a:r>
                      <a:r>
                        <a:rPr lang="zh-CN" sz="1800">
                          <a:effectLst/>
                        </a:rPr>
                        <a:t>相关依赖</a:t>
                      </a:r>
                      <a:r>
                        <a:rPr lang="en-US" sz="1800">
                          <a:effectLst/>
                        </a:rPr>
                        <a:t/>
                      </a:r>
                      <a:br>
                        <a:rPr lang="en-US" sz="1800">
                          <a:effectLst/>
                        </a:rPr>
                      </a:br>
                      <a:r>
                        <a:rPr lang="en-US" sz="1800">
                          <a:effectLst/>
                        </a:rPr>
                        <a:t>        compile('com.sun.xml.bind:jaxb-impl:2.3.0')    	// JWT</a:t>
                      </a:r>
                      <a:r>
                        <a:rPr lang="zh-CN" sz="1800">
                          <a:effectLst/>
                        </a:rPr>
                        <a:t>相关依赖</a:t>
                      </a:r>
                      <a:r>
                        <a:rPr lang="en-US" sz="1800">
                          <a:effectLst/>
                        </a:rPr>
                        <a:t/>
                      </a:r>
                      <a:br>
                        <a:rPr lang="en-US" sz="1800">
                          <a:effectLst/>
                        </a:rPr>
                      </a:br>
                      <a:r>
                        <a:rPr lang="en-US" sz="1800">
                          <a:effectLst/>
                        </a:rPr>
                        <a:t>        compile('com.sun.xml.bind:jaxb-core:2.3.0')    	// JWT</a:t>
                      </a:r>
                      <a:r>
                        <a:rPr lang="zh-CN" sz="1800">
                          <a:effectLst/>
                        </a:rPr>
                        <a:t>相关依赖</a:t>
                      </a:r>
                      <a:r>
                        <a:rPr lang="en-US" sz="1800">
                          <a:effectLst/>
                        </a:rPr>
                        <a:t>    }</a:t>
                      </a:r>
                      <a:br>
                        <a:rPr lang="en-US" sz="1800">
                          <a:effectLst/>
                        </a:rPr>
                      </a:br>
                      <a:r>
                        <a:rPr lang="en-US" sz="1800">
                          <a:effectLst/>
                        </a:rPr>
                        <a:t>}</a:t>
                      </a:r>
                      <a:endParaRPr lang="zh-CN" sz="18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9961416"/>
                  </a:ext>
                </a:extLst>
              </a:tr>
            </a:tbl>
          </a:graphicData>
        </a:graphic>
      </p:graphicFrame>
      <p:graphicFrame>
        <p:nvGraphicFramePr>
          <p:cNvPr id="5" name="表格 4"/>
          <p:cNvGraphicFramePr>
            <a:graphicFrameLocks noGrp="1"/>
          </p:cNvGraphicFramePr>
          <p:nvPr>
            <p:extLst/>
          </p:nvPr>
        </p:nvGraphicFramePr>
        <p:xfrm>
          <a:off x="3609499" y="5420890"/>
          <a:ext cx="8167634" cy="975360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{5940675A-B579-460E-94D1-54222C63F5DA}</a:tableStyleId>
              </a:tblPr>
              <a:tblGrid>
                <a:gridCol w="8167634">
                  <a:extLst>
                    <a:ext uri="{9D8B030D-6E8A-4147-A177-3AD203B41FA5}">
                      <a16:colId xmlns:a16="http://schemas.microsoft.com/office/drawing/2014/main" val="387492731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jar { enabled = true }  				</a:t>
                      </a:r>
                      <a:r>
                        <a:rPr lang="en-US" sz="1600" smtClean="0">
                          <a:effectLst/>
                        </a:rPr>
                        <a:t>// </a:t>
                      </a:r>
                      <a:r>
                        <a:rPr lang="zh-CN" sz="1600">
                          <a:effectLst/>
                        </a:rPr>
                        <a:t>保留</a:t>
                      </a:r>
                      <a:r>
                        <a:rPr lang="en-US" sz="1600">
                          <a:effectLst/>
                        </a:rPr>
                        <a:t>jar</a:t>
                      </a:r>
                      <a:r>
                        <a:rPr lang="zh-CN" sz="1600">
                          <a:effectLst/>
                        </a:rPr>
                        <a:t>任务</a:t>
                      </a:r>
                      <a:r>
                        <a:rPr lang="en-US" sz="1600">
                          <a:effectLst/>
                        </a:rPr>
                        <a:t/>
                      </a:r>
                      <a:br>
                        <a:rPr lang="en-US" sz="1600">
                          <a:effectLst/>
                        </a:rPr>
                      </a:br>
                      <a:r>
                        <a:rPr lang="en-US" sz="1600">
                          <a:effectLst/>
                        </a:rPr>
                        <a:t>javadocTask { enabled = false } 				// </a:t>
                      </a:r>
                      <a:r>
                        <a:rPr lang="zh-CN" sz="1600">
                          <a:effectLst/>
                        </a:rPr>
                        <a:t>关闭</a:t>
                      </a:r>
                      <a:r>
                        <a:rPr lang="en-US" sz="1600">
                          <a:effectLst/>
                        </a:rPr>
                        <a:t>javadoc</a:t>
                      </a:r>
                      <a:r>
                        <a:rPr lang="zh-CN" sz="1600">
                          <a:effectLst/>
                        </a:rPr>
                        <a:t>任务</a:t>
                      </a:r>
                      <a:r>
                        <a:rPr lang="en-US" sz="1600">
                          <a:effectLst/>
                        </a:rPr>
                        <a:t/>
                      </a:r>
                      <a:br>
                        <a:rPr lang="en-US" sz="1600">
                          <a:effectLst/>
                        </a:rPr>
                      </a:br>
                      <a:r>
                        <a:rPr lang="en-US" sz="1600">
                          <a:effectLst/>
                        </a:rPr>
                        <a:t>javadocJar { enabled = false }  				// </a:t>
                      </a:r>
                      <a:r>
                        <a:rPr lang="zh-CN" sz="1600">
                          <a:effectLst/>
                        </a:rPr>
                        <a:t>关闭打包</a:t>
                      </a:r>
                      <a:r>
                        <a:rPr lang="en-US" sz="1600">
                          <a:effectLst/>
                        </a:rPr>
                        <a:t>javadoc</a:t>
                      </a:r>
                      <a:r>
                        <a:rPr lang="zh-CN" sz="1600">
                          <a:effectLst/>
                        </a:rPr>
                        <a:t>任务</a:t>
                      </a:r>
                      <a:r>
                        <a:rPr lang="en-US" sz="1600">
                          <a:effectLst/>
                        </a:rPr>
                        <a:t/>
                      </a:r>
                      <a:br>
                        <a:rPr lang="en-US" sz="1600">
                          <a:effectLst/>
                        </a:rPr>
                      </a:br>
                      <a:r>
                        <a:rPr lang="en-US" sz="1600">
                          <a:effectLst/>
                        </a:rPr>
                        <a:t>bootJar { enabled = false } 				// </a:t>
                      </a:r>
                      <a:r>
                        <a:rPr lang="zh-CN" sz="1600">
                          <a:effectLst/>
                        </a:rPr>
                        <a:t>关闭</a:t>
                      </a:r>
                      <a:r>
                        <a:rPr lang="en-US" sz="1600">
                          <a:effectLst/>
                        </a:rPr>
                        <a:t>SpringBoot</a:t>
                      </a:r>
                      <a:r>
                        <a:rPr lang="zh-CN" sz="1600">
                          <a:effectLst/>
                        </a:rPr>
                        <a:t>任务</a:t>
                      </a:r>
                      <a:endParaRPr lang="zh-CN" sz="16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619613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92030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JWT</a:t>
            </a:r>
            <a:r>
              <a:rPr lang="zh-CN" altLang="zh-CN"/>
              <a:t>响应代码</a:t>
            </a:r>
            <a:endParaRPr lang="zh-CN" altLang="en-US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/>
          </p:nvPr>
        </p:nvGraphicFramePr>
        <p:xfrm>
          <a:off x="197433" y="849086"/>
          <a:ext cx="11710934" cy="5831113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{5940675A-B579-460E-94D1-54222C63F5DA}</a:tableStyleId>
              </a:tblPr>
              <a:tblGrid>
                <a:gridCol w="11710934">
                  <a:extLst>
                    <a:ext uri="{9D8B030D-6E8A-4147-A177-3AD203B41FA5}">
                      <a16:colId xmlns:a16="http://schemas.microsoft.com/office/drawing/2014/main" val="2427991430"/>
                    </a:ext>
                  </a:extLst>
                </a:gridCol>
              </a:tblGrid>
              <a:tr h="5831113"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package com.yootk.jwt.code;</a:t>
                      </a:r>
                      <a:br>
                        <a:rPr lang="en-US" sz="1600">
                          <a:effectLst/>
                        </a:rPr>
                      </a:br>
                      <a:r>
                        <a:rPr lang="en-US" sz="1600">
                          <a:effectLst/>
                        </a:rPr>
                        <a:t>import javax.servlet.http.HttpServletResponse;</a:t>
                      </a:r>
                      <a:br>
                        <a:rPr lang="en-US" sz="1600">
                          <a:effectLst/>
                        </a:rPr>
                      </a:br>
                      <a:r>
                        <a:rPr lang="en-US" sz="1600">
                          <a:effectLst/>
                        </a:rPr>
                        <a:t>public enum JWTResponseCode { 				// JWT</a:t>
                      </a:r>
                      <a:r>
                        <a:rPr lang="zh-CN" sz="1600">
                          <a:effectLst/>
                        </a:rPr>
                        <a:t>响应代码</a:t>
                      </a:r>
                      <a:r>
                        <a:rPr lang="en-US" sz="1600">
                          <a:effectLst/>
                        </a:rPr>
                        <a:t/>
                      </a:r>
                      <a:br>
                        <a:rPr lang="en-US" sz="1600">
                          <a:effectLst/>
                        </a:rPr>
                      </a:br>
                      <a:r>
                        <a:rPr lang="en-US" sz="1600">
                          <a:effectLst/>
                        </a:rPr>
                        <a:t>    SUCCESS_CODE(HttpServletResponse.SC_OK, "Token</a:t>
                      </a:r>
                      <a:r>
                        <a:rPr lang="zh-CN" sz="1600">
                          <a:effectLst/>
                        </a:rPr>
                        <a:t>正确，服务正常访问！</a:t>
                      </a:r>
                      <a:r>
                        <a:rPr lang="en-US" sz="1600">
                          <a:effectLst/>
                        </a:rPr>
                        <a:t>"), // </a:t>
                      </a:r>
                      <a:r>
                        <a:rPr lang="zh-CN" sz="1600">
                          <a:effectLst/>
                        </a:rPr>
                        <a:t>成功响应</a:t>
                      </a:r>
                      <a:r>
                        <a:rPr lang="en-US" sz="1600">
                          <a:effectLst/>
                        </a:rPr>
                        <a:t/>
                      </a:r>
                      <a:br>
                        <a:rPr lang="en-US" sz="1600">
                          <a:effectLst/>
                        </a:rPr>
                      </a:br>
                      <a:r>
                        <a:rPr lang="en-US" sz="1600">
                          <a:effectLst/>
                        </a:rPr>
                        <a:t>    TOKEN_TIMEOUT_CODE(HttpServletResponse.SC_BAD_REQUEST, 		"Token</a:t>
                      </a:r>
                      <a:r>
                        <a:rPr lang="zh-CN" sz="1600">
                          <a:effectLst/>
                        </a:rPr>
                        <a:t>信息已经失效，需要重新申请！</a:t>
                      </a:r>
                      <a:r>
                        <a:rPr lang="en-US" sz="1600">
                          <a:effectLst/>
                        </a:rPr>
                        <a:t>"), 		// TOKEN</a:t>
                      </a:r>
                      <a:r>
                        <a:rPr lang="zh-CN" sz="1600">
                          <a:effectLst/>
                        </a:rPr>
                        <a:t>失效</a:t>
                      </a:r>
                      <a:r>
                        <a:rPr lang="en-US" sz="1600">
                          <a:effectLst/>
                        </a:rPr>
                        <a:t/>
                      </a:r>
                      <a:br>
                        <a:rPr lang="en-US" sz="1600">
                          <a:effectLst/>
                        </a:rPr>
                      </a:br>
                      <a:r>
                        <a:rPr lang="en-US" sz="1600">
                          <a:effectLst/>
                        </a:rPr>
                        <a:t>    NO_AUTH_CODE(HttpServletResponse.SC_NOT_FOUND, 	</a:t>
                      </a:r>
                      <a:r>
                        <a:rPr lang="en-US" sz="1600" smtClean="0">
                          <a:effectLst/>
                        </a:rPr>
                        <a:t>"</a:t>
                      </a:r>
                      <a:r>
                        <a:rPr lang="zh-CN" sz="1600">
                          <a:effectLst/>
                        </a:rPr>
                        <a:t>没有找到匹配的</a:t>
                      </a:r>
                      <a:r>
                        <a:rPr lang="en-US" sz="1600">
                          <a:effectLst/>
                        </a:rPr>
                        <a:t>Token</a:t>
                      </a:r>
                      <a:r>
                        <a:rPr lang="zh-CN" sz="1600">
                          <a:effectLst/>
                        </a:rPr>
                        <a:t>信息，无法进行服务访问！</a:t>
                      </a:r>
                      <a:r>
                        <a:rPr lang="en-US" sz="1600">
                          <a:effectLst/>
                        </a:rPr>
                        <a:t>"); 	// </a:t>
                      </a:r>
                      <a:r>
                        <a:rPr lang="zh-CN" sz="1600">
                          <a:effectLst/>
                        </a:rPr>
                        <a:t>没有</a:t>
                      </a:r>
                      <a:r>
                        <a:rPr lang="en-US" sz="1600">
                          <a:effectLst/>
                        </a:rPr>
                        <a:t>TOKEN</a:t>
                      </a:r>
                      <a:br>
                        <a:rPr lang="en-US" sz="1600">
                          <a:effectLst/>
                        </a:rPr>
                      </a:br>
                      <a:r>
                        <a:rPr lang="en-US" sz="1600">
                          <a:effectLst/>
                        </a:rPr>
                        <a:t>    private int code; 					// </a:t>
                      </a:r>
                      <a:r>
                        <a:rPr lang="zh-CN" sz="1600">
                          <a:effectLst/>
                        </a:rPr>
                        <a:t>响应代码</a:t>
                      </a:r>
                      <a:r>
                        <a:rPr lang="en-US" sz="1600">
                          <a:effectLst/>
                        </a:rPr>
                        <a:t/>
                      </a:r>
                      <a:br>
                        <a:rPr lang="en-US" sz="1600">
                          <a:effectLst/>
                        </a:rPr>
                      </a:br>
                      <a:r>
                        <a:rPr lang="en-US" sz="1600">
                          <a:effectLst/>
                        </a:rPr>
                        <a:t>    private String message; 				// </a:t>
                      </a:r>
                      <a:r>
                        <a:rPr lang="zh-CN" sz="1600">
                          <a:effectLst/>
                        </a:rPr>
                        <a:t>提示信息</a:t>
                      </a:r>
                      <a:r>
                        <a:rPr lang="en-US" sz="1600">
                          <a:effectLst/>
                        </a:rPr>
                        <a:t/>
                      </a:r>
                      <a:br>
                        <a:rPr lang="en-US" sz="1600">
                          <a:effectLst/>
                        </a:rPr>
                      </a:br>
                      <a:r>
                        <a:rPr lang="en-US" sz="1600">
                          <a:effectLst/>
                        </a:rPr>
                        <a:t>    private JWTResponseCode(int code, String message) { 	// </a:t>
                      </a:r>
                      <a:r>
                        <a:rPr lang="zh-CN" sz="1600">
                          <a:effectLst/>
                        </a:rPr>
                        <a:t>双参构造</a:t>
                      </a:r>
                      <a:r>
                        <a:rPr lang="en-US" sz="1600">
                          <a:effectLst/>
                        </a:rPr>
                        <a:t/>
                      </a:r>
                      <a:br>
                        <a:rPr lang="en-US" sz="1600">
                          <a:effectLst/>
                        </a:rPr>
                      </a:br>
                      <a:r>
                        <a:rPr lang="en-US" sz="1600">
                          <a:effectLst/>
                        </a:rPr>
                        <a:t>        this.code = code;</a:t>
                      </a:r>
                      <a:br>
                        <a:rPr lang="en-US" sz="1600">
                          <a:effectLst/>
                        </a:rPr>
                      </a:br>
                      <a:r>
                        <a:rPr lang="en-US" sz="1600">
                          <a:effectLst/>
                        </a:rPr>
                        <a:t>        this.message = message;</a:t>
                      </a:r>
                      <a:br>
                        <a:rPr lang="en-US" sz="1600">
                          <a:effectLst/>
                        </a:rPr>
                      </a:br>
                      <a:r>
                        <a:rPr lang="en-US" sz="1600">
                          <a:effectLst/>
                        </a:rPr>
                        <a:t>    }</a:t>
                      </a:r>
                      <a:br>
                        <a:rPr lang="en-US" sz="1600">
                          <a:effectLst/>
                        </a:rPr>
                      </a:br>
                      <a:r>
                        <a:rPr lang="en-US" sz="1600">
                          <a:effectLst/>
                        </a:rPr>
                        <a:t>    @Override</a:t>
                      </a:r>
                      <a:br>
                        <a:rPr lang="en-US" sz="1600">
                          <a:effectLst/>
                        </a:rPr>
                      </a:br>
                      <a:r>
                        <a:rPr lang="en-US" sz="1600">
                          <a:effectLst/>
                        </a:rPr>
                        <a:t>    public String toString() {</a:t>
                      </a:r>
                      <a:br>
                        <a:rPr lang="en-US" sz="1600">
                          <a:effectLst/>
                        </a:rPr>
                      </a:br>
                      <a:r>
                        <a:rPr lang="en-US" sz="1600">
                          <a:effectLst/>
                        </a:rPr>
                        <a:t>        return "{\"code\":" + this.code + ",\"message\":\"" + this.message + "\"}";</a:t>
                      </a:r>
                      <a:br>
                        <a:rPr lang="en-US" sz="1600">
                          <a:effectLst/>
                        </a:rPr>
                      </a:br>
                      <a:r>
                        <a:rPr lang="en-US" sz="1600">
                          <a:effectLst/>
                        </a:rPr>
                        <a:t>    }</a:t>
                      </a:r>
                      <a:br>
                        <a:rPr lang="en-US" sz="1600">
                          <a:effectLst/>
                        </a:rPr>
                      </a:br>
                      <a:r>
                        <a:rPr lang="en-US" sz="1600">
                          <a:effectLst/>
                        </a:rPr>
                        <a:t>}</a:t>
                      </a:r>
                      <a:endParaRPr lang="zh-CN" sz="16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61256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99862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JWTConfig</a:t>
            </a:r>
            <a:r>
              <a:rPr lang="zh-CN" altLang="en-US" smtClean="0"/>
              <a:t>配置类</a:t>
            </a:r>
            <a:endParaRPr lang="zh-CN" altLang="en-US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/>
          </p:nvPr>
        </p:nvGraphicFramePr>
        <p:xfrm>
          <a:off x="205899" y="902230"/>
          <a:ext cx="11761734" cy="5714470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{5940675A-B579-460E-94D1-54222C63F5DA}</a:tableStyleId>
              </a:tblPr>
              <a:tblGrid>
                <a:gridCol w="11761734">
                  <a:extLst>
                    <a:ext uri="{9D8B030D-6E8A-4147-A177-3AD203B41FA5}">
                      <a16:colId xmlns:a16="http://schemas.microsoft.com/office/drawing/2014/main" val="3492745924"/>
                    </a:ext>
                  </a:extLst>
                </a:gridCol>
              </a:tblGrid>
              <a:tr h="5714470"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package com.yootk.jwt.config;</a:t>
                      </a:r>
                      <a:br>
                        <a:rPr lang="en-US" sz="1200">
                          <a:effectLst/>
                        </a:rPr>
                      </a:br>
                      <a:r>
                        <a:rPr lang="en-US" sz="1200">
                          <a:effectLst/>
                        </a:rPr>
                        <a:t>@Data								// </a:t>
                      </a:r>
                      <a:r>
                        <a:rPr lang="zh-CN" sz="1200">
                          <a:effectLst/>
                        </a:rPr>
                        <a:t>自动生成类结构</a:t>
                      </a:r>
                      <a:r>
                        <a:rPr lang="en-US" sz="1200">
                          <a:effectLst/>
                        </a:rPr>
                        <a:t/>
                      </a:r>
                      <a:br>
                        <a:rPr lang="en-US" sz="1200">
                          <a:effectLst/>
                        </a:rPr>
                      </a:br>
                      <a:r>
                        <a:rPr lang="en-US" sz="1200">
                          <a:effectLst/>
                        </a:rPr>
                        <a:t>@ConfigurationProperties(prefix = "yootk.security.config.jwt")	// </a:t>
                      </a:r>
                      <a:r>
                        <a:rPr lang="zh-CN" sz="1200">
                          <a:effectLst/>
                        </a:rPr>
                        <a:t>属性配置</a:t>
                      </a:r>
                      <a:r>
                        <a:rPr lang="en-US" sz="1200">
                          <a:effectLst/>
                        </a:rPr>
                        <a:t/>
                      </a:r>
                      <a:br>
                        <a:rPr lang="en-US" sz="1200">
                          <a:effectLst/>
                        </a:rPr>
                      </a:br>
                      <a:r>
                        <a:rPr lang="en-US" sz="1200">
                          <a:effectLst/>
                        </a:rPr>
                        <a:t>public class JWTConfig { 						// </a:t>
                      </a:r>
                      <a:r>
                        <a:rPr lang="zh-CN" sz="1200">
                          <a:effectLst/>
                        </a:rPr>
                        <a:t>保存</a:t>
                      </a:r>
                      <a:r>
                        <a:rPr lang="en-US" sz="1200">
                          <a:effectLst/>
                        </a:rPr>
                        <a:t>JWT</a:t>
                      </a:r>
                      <a:r>
                        <a:rPr lang="zh-CN" sz="1200">
                          <a:effectLst/>
                        </a:rPr>
                        <a:t>配置项</a:t>
                      </a:r>
                      <a:r>
                        <a:rPr lang="en-US" sz="1200">
                          <a:effectLst/>
                        </a:rPr>
                        <a:t/>
                      </a:r>
                      <a:br>
                        <a:rPr lang="en-US" sz="1200">
                          <a:effectLst/>
                        </a:rPr>
                      </a:br>
                      <a:r>
                        <a:rPr lang="en-US" sz="1200">
                          <a:effectLst/>
                        </a:rPr>
                        <a:t>    private String sign; 						// </a:t>
                      </a:r>
                      <a:r>
                        <a:rPr lang="zh-CN" sz="1200">
                          <a:effectLst/>
                        </a:rPr>
                        <a:t>证书签名信息</a:t>
                      </a:r>
                      <a:r>
                        <a:rPr lang="en-US" sz="1200">
                          <a:effectLst/>
                        </a:rPr>
                        <a:t/>
                      </a:r>
                      <a:br>
                        <a:rPr lang="en-US" sz="1200">
                          <a:effectLst/>
                        </a:rPr>
                      </a:br>
                      <a:r>
                        <a:rPr lang="en-US" sz="1200">
                          <a:effectLst/>
                        </a:rPr>
                        <a:t>    private String issuer; 					// </a:t>
                      </a:r>
                      <a:r>
                        <a:rPr lang="zh-CN" sz="1200">
                          <a:effectLst/>
                        </a:rPr>
                        <a:t>证书签发人</a:t>
                      </a:r>
                      <a:r>
                        <a:rPr lang="en-US" sz="1200">
                          <a:effectLst/>
                        </a:rPr>
                        <a:t/>
                      </a:r>
                      <a:br>
                        <a:rPr lang="en-US" sz="1200">
                          <a:effectLst/>
                        </a:rPr>
                      </a:br>
                      <a:r>
                        <a:rPr lang="en-US" sz="1200">
                          <a:effectLst/>
                        </a:rPr>
                        <a:t>    private String secret;  					// </a:t>
                      </a:r>
                      <a:r>
                        <a:rPr lang="zh-CN" sz="1200">
                          <a:effectLst/>
                        </a:rPr>
                        <a:t>加密密钥</a:t>
                      </a:r>
                      <a:r>
                        <a:rPr lang="en-US" sz="1200">
                          <a:effectLst/>
                        </a:rPr>
                        <a:t/>
                      </a:r>
                      <a:br>
                        <a:rPr lang="en-US" sz="1200">
                          <a:effectLst/>
                        </a:rPr>
                      </a:br>
                      <a:r>
                        <a:rPr lang="en-US" sz="1200">
                          <a:effectLst/>
                        </a:rPr>
                        <a:t>    private long expire; 						// </a:t>
                      </a:r>
                      <a:r>
                        <a:rPr lang="zh-CN" sz="1200">
                          <a:effectLst/>
                        </a:rPr>
                        <a:t>失效时间（单位：秒）</a:t>
                      </a:r>
                      <a:r>
                        <a:rPr lang="en-US" sz="1200">
                          <a:effectLst/>
                        </a:rPr>
                        <a:t/>
                      </a:r>
                      <a:br>
                        <a:rPr lang="en-US" sz="1200">
                          <a:effectLst/>
                        </a:rPr>
                      </a:br>
                      <a:r>
                        <a:rPr lang="en-US" sz="1200">
                          <a:effectLst/>
                        </a:rPr>
                        <a:t>}</a:t>
                      </a:r>
                      <a:endParaRPr lang="zh-CN" sz="12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146966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63705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</TotalTime>
  <Words>2112</Words>
  <Application>Microsoft Office PowerPoint</Application>
  <PresentationFormat>宽屏</PresentationFormat>
  <Paragraphs>156</Paragraphs>
  <Slides>63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63</vt:i4>
      </vt:variant>
    </vt:vector>
  </HeadingPairs>
  <TitlesOfParts>
    <vt:vector size="72" baseType="lpstr">
      <vt:lpstr>阿里巴巴普惠体 B</vt:lpstr>
      <vt:lpstr>等线</vt:lpstr>
      <vt:lpstr>黑体</vt:lpstr>
      <vt:lpstr>宋体</vt:lpstr>
      <vt:lpstr>微软雅黑</vt:lpstr>
      <vt:lpstr>Arial</vt:lpstr>
      <vt:lpstr>Times New Roman</vt:lpstr>
      <vt:lpstr>Wingdings</vt:lpstr>
      <vt:lpstr>Office 主题​​</vt:lpstr>
      <vt:lpstr>PowerPoint 演示文稿</vt:lpstr>
      <vt:lpstr>微服务安全访问</vt:lpstr>
      <vt:lpstr>微服务统一认证</vt:lpstr>
      <vt:lpstr>OAuth2整合问题</vt:lpstr>
      <vt:lpstr>JWT安全认证</vt:lpstr>
      <vt:lpstr>JWT工具模块</vt:lpstr>
      <vt:lpstr>yootk-starter-jwt</vt:lpstr>
      <vt:lpstr>JWT响应代码</vt:lpstr>
      <vt:lpstr>JWTConfig配置类</vt:lpstr>
      <vt:lpstr>JWTSecurityService</vt:lpstr>
      <vt:lpstr>TokenServiceImpl</vt:lpstr>
      <vt:lpstr>密码加密配置类</vt:lpstr>
      <vt:lpstr>密码加密业务操作接口</vt:lpstr>
      <vt:lpstr>EncryptServiceImpl</vt:lpstr>
      <vt:lpstr>JWT自动配置类</vt:lpstr>
      <vt:lpstr>META-INF/spring.factories</vt:lpstr>
      <vt:lpstr>application.yml</vt:lpstr>
      <vt:lpstr>TestTokenService</vt:lpstr>
      <vt:lpstr>密码测试类</vt:lpstr>
      <vt:lpstr>TokenServer应用</vt:lpstr>
      <vt:lpstr>认证与授权数据库</vt:lpstr>
      <vt:lpstr>数据库脚本</vt:lpstr>
      <vt:lpstr>token-server-8201子模块</vt:lpstr>
      <vt:lpstr>application.yml</vt:lpstr>
      <vt:lpstr>实体映射表</vt:lpstr>
      <vt:lpstr>创建DAO接口</vt:lpstr>
      <vt:lpstr>Mapper配置文件</vt:lpstr>
      <vt:lpstr>MemberDTO</vt:lpstr>
      <vt:lpstr>IMemberService</vt:lpstr>
      <vt:lpstr>IMemberService业务接口实现子类</vt:lpstr>
      <vt:lpstr>TestMemberService</vt:lpstr>
      <vt:lpstr>Token管理</vt:lpstr>
      <vt:lpstr>JWT数据拦截</vt:lpstr>
      <vt:lpstr>JWT数据剥离工具类</vt:lpstr>
      <vt:lpstr>JWTAutoConfiguration</vt:lpstr>
      <vt:lpstr>JWTCheckToken注解</vt:lpstr>
      <vt:lpstr>DeptAction</vt:lpstr>
      <vt:lpstr>JWTCheckToken注解检查</vt:lpstr>
      <vt:lpstr>创建拦截器配置类并定义访问路径</vt:lpstr>
      <vt:lpstr>网关过滤</vt:lpstr>
      <vt:lpstr>application.yml</vt:lpstr>
      <vt:lpstr>GatewayJWTConfigProperties</vt:lpstr>
      <vt:lpstr>全局过滤器</vt:lpstr>
      <vt:lpstr>消费端Token操作流程</vt:lpstr>
      <vt:lpstr>Token业务接口</vt:lpstr>
      <vt:lpstr>创建容器启动执行类</vt:lpstr>
      <vt:lpstr>FeignConfig配置类</vt:lpstr>
      <vt:lpstr>FeignConfig配置类</vt:lpstr>
      <vt:lpstr>SpringBootAdmin</vt:lpstr>
      <vt:lpstr>microcloud-admin-8000子模块</vt:lpstr>
      <vt:lpstr>应用程序启动</vt:lpstr>
      <vt:lpstr>AdminSecurityConfigurer</vt:lpstr>
      <vt:lpstr>application.yml</vt:lpstr>
      <vt:lpstr>依赖配置</vt:lpstr>
      <vt:lpstr>application.yml</vt:lpstr>
      <vt:lpstr>服务端介入</vt:lpstr>
      <vt:lpstr>SpringBootAdmin状态警报</vt:lpstr>
      <vt:lpstr>application.yml配置</vt:lpstr>
      <vt:lpstr>警报通知配置类</vt:lpstr>
      <vt:lpstr>手机扫码 —— 随时关注我们</vt:lpstr>
      <vt:lpstr>PowerPoint 演示文稿</vt:lpstr>
      <vt:lpstr>PowerPoint 演示文稿</vt:lpstr>
      <vt:lpstr>技术学习小程序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yootk</dc:creator>
  <cp:lastModifiedBy>Soil.Fish</cp:lastModifiedBy>
  <cp:revision>42</cp:revision>
  <dcterms:created xsi:type="dcterms:W3CDTF">2021-02-07T06:06:21Z</dcterms:created>
  <dcterms:modified xsi:type="dcterms:W3CDTF">2022-04-21T05:57:09Z</dcterms:modified>
</cp:coreProperties>
</file>